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59"/>
  </p:notesMasterIdLst>
  <p:sldIdLst>
    <p:sldId id="354" r:id="rId6"/>
    <p:sldId id="319" r:id="rId7"/>
    <p:sldId id="355" r:id="rId8"/>
    <p:sldId id="318" r:id="rId9"/>
    <p:sldId id="357" r:id="rId10"/>
    <p:sldId id="283" r:id="rId11"/>
    <p:sldId id="315" r:id="rId12"/>
    <p:sldId id="293" r:id="rId13"/>
    <p:sldId id="294" r:id="rId14"/>
    <p:sldId id="284" r:id="rId15"/>
    <p:sldId id="287" r:id="rId16"/>
    <p:sldId id="295" r:id="rId17"/>
    <p:sldId id="296" r:id="rId18"/>
    <p:sldId id="298" r:id="rId19"/>
    <p:sldId id="297" r:id="rId20"/>
    <p:sldId id="299" r:id="rId21"/>
    <p:sldId id="300" r:id="rId22"/>
    <p:sldId id="305" r:id="rId23"/>
    <p:sldId id="303" r:id="rId24"/>
    <p:sldId id="289" r:id="rId25"/>
    <p:sldId id="304" r:id="rId26"/>
    <p:sldId id="369" r:id="rId27"/>
    <p:sldId id="306" r:id="rId28"/>
    <p:sldId id="365" r:id="rId29"/>
    <p:sldId id="368" r:id="rId30"/>
    <p:sldId id="366" r:id="rId31"/>
    <p:sldId id="367" r:id="rId32"/>
    <p:sldId id="308" r:id="rId33"/>
    <p:sldId id="314" r:id="rId34"/>
    <p:sldId id="309" r:id="rId35"/>
    <p:sldId id="313" r:id="rId36"/>
    <p:sldId id="310" r:id="rId37"/>
    <p:sldId id="307" r:id="rId38"/>
    <p:sldId id="311" r:id="rId39"/>
    <p:sldId id="358" r:id="rId40"/>
    <p:sldId id="285" r:id="rId41"/>
    <p:sldId id="356" r:id="rId42"/>
    <p:sldId id="301" r:id="rId43"/>
    <p:sldId id="312" r:id="rId44"/>
    <p:sldId id="370" r:id="rId45"/>
    <p:sldId id="359" r:id="rId46"/>
    <p:sldId id="360" r:id="rId47"/>
    <p:sldId id="372" r:id="rId48"/>
    <p:sldId id="302" r:id="rId49"/>
    <p:sldId id="286" r:id="rId50"/>
    <p:sldId id="291" r:id="rId51"/>
    <p:sldId id="374" r:id="rId52"/>
    <p:sldId id="373" r:id="rId53"/>
    <p:sldId id="375" r:id="rId54"/>
    <p:sldId id="376" r:id="rId55"/>
    <p:sldId id="377" r:id="rId56"/>
    <p:sldId id="378" r:id="rId57"/>
    <p:sldId id="35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9" autoAdjust="0"/>
    <p:restoredTop sz="84855" autoAdjust="0"/>
  </p:normalViewPr>
  <p:slideViewPr>
    <p:cSldViewPr snapToGrid="0" snapToObjects="1">
      <p:cViewPr varScale="1">
        <p:scale>
          <a:sx n="81" d="100"/>
          <a:sy n="81" d="100"/>
        </p:scale>
        <p:origin x="200" y="3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FA005-56A6-4A7A-9EF6-46D37CB62E28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36AF1B0-14F3-43EC-85C3-7D59876E053B}">
      <dgm:prSet phldrT="[Szöveg]"/>
      <dgm:spPr/>
      <dgm:t>
        <a:bodyPr/>
        <a:lstStyle/>
        <a:p>
          <a:r>
            <a:rPr lang="hu-HU" dirty="0"/>
            <a:t>Mesterséges Intelligencia</a:t>
          </a:r>
        </a:p>
      </dgm:t>
    </dgm:pt>
    <dgm:pt modelId="{760C5676-BDA7-4746-9BCC-EB3F461D7ED2}" type="parTrans" cxnId="{1AD043DE-DC44-44B2-AA15-FDA9961B0A86}">
      <dgm:prSet/>
      <dgm:spPr/>
      <dgm:t>
        <a:bodyPr/>
        <a:lstStyle/>
        <a:p>
          <a:endParaRPr lang="hu-HU"/>
        </a:p>
      </dgm:t>
    </dgm:pt>
    <dgm:pt modelId="{C2EA71E6-64BA-48C7-BFCB-77C607A91AB7}" type="sibTrans" cxnId="{1AD043DE-DC44-44B2-AA15-FDA9961B0A86}">
      <dgm:prSet/>
      <dgm:spPr/>
      <dgm:t>
        <a:bodyPr/>
        <a:lstStyle/>
        <a:p>
          <a:endParaRPr lang="hu-HU"/>
        </a:p>
      </dgm:t>
    </dgm:pt>
    <dgm:pt modelId="{A5A65D36-138A-4B1C-BE13-98F0F3A9E1EA}">
      <dgm:prSet phldrT="[Szöveg]"/>
      <dgm:spPr/>
      <dgm:t>
        <a:bodyPr/>
        <a:lstStyle/>
        <a:p>
          <a:r>
            <a:rPr lang="hu-HU" dirty="0"/>
            <a:t>Intelligens viselkedésre képes számítógépek megalkotásának tudománya.</a:t>
          </a:r>
        </a:p>
      </dgm:t>
    </dgm:pt>
    <dgm:pt modelId="{44AC8C3A-733C-4E22-B60E-BD2823FFD41A}" type="parTrans" cxnId="{457F0113-7AF3-4E04-AFA4-F69954D3F34A}">
      <dgm:prSet/>
      <dgm:spPr/>
      <dgm:t>
        <a:bodyPr/>
        <a:lstStyle/>
        <a:p>
          <a:endParaRPr lang="hu-HU"/>
        </a:p>
      </dgm:t>
    </dgm:pt>
    <dgm:pt modelId="{7927038F-1496-4E36-B203-4E5A8B0696A7}" type="sibTrans" cxnId="{457F0113-7AF3-4E04-AFA4-F69954D3F34A}">
      <dgm:prSet/>
      <dgm:spPr/>
      <dgm:t>
        <a:bodyPr/>
        <a:lstStyle/>
        <a:p>
          <a:endParaRPr lang="hu-HU"/>
        </a:p>
      </dgm:t>
    </dgm:pt>
    <dgm:pt modelId="{D7C3E735-9D46-44F9-A1CA-FD984CA171B0}">
      <dgm:prSet phldrT="[Szöveg]"/>
      <dgm:spPr/>
      <dgm:t>
        <a:bodyPr/>
        <a:lstStyle/>
        <a:p>
          <a:r>
            <a:rPr lang="hu-HU" dirty="0"/>
            <a:t>Gépi tanulás</a:t>
          </a:r>
        </a:p>
      </dgm:t>
    </dgm:pt>
    <dgm:pt modelId="{CCCBE60A-FE50-4BDD-AC67-52461A804D73}" type="parTrans" cxnId="{C3AE495D-CDC9-442E-B052-6BE8651A92E8}">
      <dgm:prSet/>
      <dgm:spPr/>
      <dgm:t>
        <a:bodyPr/>
        <a:lstStyle/>
        <a:p>
          <a:endParaRPr lang="hu-HU"/>
        </a:p>
      </dgm:t>
    </dgm:pt>
    <dgm:pt modelId="{552777BB-784D-41EC-B961-8D041EC33950}" type="sibTrans" cxnId="{C3AE495D-CDC9-442E-B052-6BE8651A92E8}">
      <dgm:prSet/>
      <dgm:spPr/>
      <dgm:t>
        <a:bodyPr/>
        <a:lstStyle/>
        <a:p>
          <a:endParaRPr lang="hu-HU"/>
        </a:p>
      </dgm:t>
    </dgm:pt>
    <dgm:pt modelId="{F76E4384-B3A2-462C-9222-440FE9C043F7}">
      <dgm:prSet phldrT="[Szöveg]"/>
      <dgm:spPr/>
      <dgm:t>
        <a:bodyPr/>
        <a:lstStyle/>
        <a:p>
          <a:r>
            <a:rPr lang="hu-HU" dirty="0"/>
            <a:t>Adatokból következtetések levonása</a:t>
          </a:r>
        </a:p>
      </dgm:t>
    </dgm:pt>
    <dgm:pt modelId="{1BDB888C-AF8A-45B3-B0AD-8D05A6D9BF63}" type="parTrans" cxnId="{0C59A377-D84D-4149-B14C-E5054C47A3D8}">
      <dgm:prSet/>
      <dgm:spPr/>
      <dgm:t>
        <a:bodyPr/>
        <a:lstStyle/>
        <a:p>
          <a:endParaRPr lang="hu-HU"/>
        </a:p>
      </dgm:t>
    </dgm:pt>
    <dgm:pt modelId="{67581549-5EDB-4B38-BCD5-BD761A430226}" type="sibTrans" cxnId="{0C59A377-D84D-4149-B14C-E5054C47A3D8}">
      <dgm:prSet/>
      <dgm:spPr/>
      <dgm:t>
        <a:bodyPr/>
        <a:lstStyle/>
        <a:p>
          <a:endParaRPr lang="hu-HU"/>
        </a:p>
      </dgm:t>
    </dgm:pt>
    <dgm:pt modelId="{FE277F6F-4EBC-4727-998B-250A4A36E7DA}">
      <dgm:prSet phldrT="[Szöveg]"/>
      <dgm:spPr/>
      <dgm:t>
        <a:bodyPr/>
        <a:lstStyle/>
        <a:p>
          <a:r>
            <a:rPr lang="hu-HU" dirty="0"/>
            <a:t>Mély tanulás / Mély neurális hálózatok</a:t>
          </a:r>
        </a:p>
      </dgm:t>
    </dgm:pt>
    <dgm:pt modelId="{16240CA9-C10F-4610-8B58-73B460C1F434}" type="parTrans" cxnId="{A19C75F7-FB10-4DB3-B755-594C507463B9}">
      <dgm:prSet/>
      <dgm:spPr/>
      <dgm:t>
        <a:bodyPr/>
        <a:lstStyle/>
        <a:p>
          <a:endParaRPr lang="hu-HU"/>
        </a:p>
      </dgm:t>
    </dgm:pt>
    <dgm:pt modelId="{5AFE4377-B342-4483-A30C-8BD9AA2EEB5F}" type="sibTrans" cxnId="{A19C75F7-FB10-4DB3-B755-594C507463B9}">
      <dgm:prSet/>
      <dgm:spPr/>
      <dgm:t>
        <a:bodyPr/>
        <a:lstStyle/>
        <a:p>
          <a:endParaRPr lang="hu-HU"/>
        </a:p>
      </dgm:t>
    </dgm:pt>
    <dgm:pt modelId="{6F9A6A00-7082-4AEF-A24F-1FACC24EB632}">
      <dgm:prSet phldrT="[Szöveg]"/>
      <dgm:spPr/>
      <dgm:t>
        <a:bodyPr/>
        <a:lstStyle/>
        <a:p>
          <a:r>
            <a:rPr lang="hu-HU" dirty="0"/>
            <a:t>Olyan algoritmusok, melyek segítségével a „gép magát tudja tanítani, a </a:t>
          </a:r>
          <a:r>
            <a:rPr lang="hu-HU" dirty="0" err="1"/>
            <a:t>hogyant</a:t>
          </a:r>
          <a:r>
            <a:rPr lang="hu-HU" dirty="0"/>
            <a:t> nem a fejlesztő mondja meg”.</a:t>
          </a:r>
        </a:p>
      </dgm:t>
    </dgm:pt>
    <dgm:pt modelId="{CB3EF4C2-E9AA-424C-9D4A-F549296DC8EB}" type="parTrans" cxnId="{B3077F1C-9BC7-482F-B7E4-3B31044D3B6B}">
      <dgm:prSet/>
      <dgm:spPr/>
      <dgm:t>
        <a:bodyPr/>
        <a:lstStyle/>
        <a:p>
          <a:endParaRPr lang="hu-HU"/>
        </a:p>
      </dgm:t>
    </dgm:pt>
    <dgm:pt modelId="{6748457C-5240-472D-AC2E-739801C2C0D4}" type="sibTrans" cxnId="{B3077F1C-9BC7-482F-B7E4-3B31044D3B6B}">
      <dgm:prSet/>
      <dgm:spPr/>
      <dgm:t>
        <a:bodyPr/>
        <a:lstStyle/>
        <a:p>
          <a:endParaRPr lang="hu-HU"/>
        </a:p>
      </dgm:t>
    </dgm:pt>
    <dgm:pt modelId="{90C964D6-9D1B-47E0-AC2C-C22C584A1500}">
      <dgm:prSet phldrT="[Szöveg]"/>
      <dgm:spPr/>
      <dgm:t>
        <a:bodyPr/>
        <a:lstStyle/>
        <a:p>
          <a:r>
            <a:rPr lang="hu-HU" dirty="0"/>
            <a:t>Gépeket cselekvésre bírni explicit programozás nélkül.</a:t>
          </a:r>
        </a:p>
      </dgm:t>
    </dgm:pt>
    <dgm:pt modelId="{F29BF634-6F84-4098-8E11-9A4853490277}" type="parTrans" cxnId="{2E9B6EF5-6929-49CD-8864-97D50E8A9371}">
      <dgm:prSet/>
      <dgm:spPr/>
      <dgm:t>
        <a:bodyPr/>
        <a:lstStyle/>
        <a:p>
          <a:endParaRPr lang="hu-HU"/>
        </a:p>
      </dgm:t>
    </dgm:pt>
    <dgm:pt modelId="{9FDFC74D-D933-4944-876D-3D7768623A41}" type="sibTrans" cxnId="{2E9B6EF5-6929-49CD-8864-97D50E8A9371}">
      <dgm:prSet/>
      <dgm:spPr/>
      <dgm:t>
        <a:bodyPr/>
        <a:lstStyle/>
        <a:p>
          <a:endParaRPr lang="hu-HU"/>
        </a:p>
      </dgm:t>
    </dgm:pt>
    <dgm:pt modelId="{ACB8292C-BEA7-42C0-9B99-E522AC1F91C6}">
      <dgm:prSet phldrT="[Szöveg]"/>
      <dgm:spPr/>
      <dgm:t>
        <a:bodyPr/>
        <a:lstStyle/>
        <a:p>
          <a:r>
            <a:rPr lang="hu-HU" dirty="0"/>
            <a:t>Tapasztalatokból automatikusan, folyamatosan fejlődő  rendszer.</a:t>
          </a:r>
        </a:p>
      </dgm:t>
    </dgm:pt>
    <dgm:pt modelId="{A9D38415-7918-4532-ABA4-5FEC5411F940}" type="parTrans" cxnId="{A7D6F74E-B92C-4DAA-BDA6-C19C189D7980}">
      <dgm:prSet/>
      <dgm:spPr/>
      <dgm:t>
        <a:bodyPr/>
        <a:lstStyle/>
        <a:p>
          <a:endParaRPr lang="hu-HU"/>
        </a:p>
      </dgm:t>
    </dgm:pt>
    <dgm:pt modelId="{344AD77E-B4FF-4316-BBAC-5430F616103A}" type="sibTrans" cxnId="{A7D6F74E-B92C-4DAA-BDA6-C19C189D7980}">
      <dgm:prSet/>
      <dgm:spPr/>
      <dgm:t>
        <a:bodyPr/>
        <a:lstStyle/>
        <a:p>
          <a:endParaRPr lang="hu-HU"/>
        </a:p>
      </dgm:t>
    </dgm:pt>
    <dgm:pt modelId="{14D805A0-B211-402B-86EF-8E3E3AFD8F3D}" type="pres">
      <dgm:prSet presAssocID="{2F7FA005-56A6-4A7A-9EF6-46D37CB62E2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0B91BC7-EE90-45CB-8082-ACF12D517B71}" type="pres">
      <dgm:prSet presAssocID="{836AF1B0-14F3-43EC-85C3-7D59876E053B}" presName="circle1" presStyleLbl="node1" presStyleIdx="0" presStyleCnt="3"/>
      <dgm:spPr/>
    </dgm:pt>
    <dgm:pt modelId="{CF6A10AB-FF32-43D0-9E5A-7D03956CC27F}" type="pres">
      <dgm:prSet presAssocID="{836AF1B0-14F3-43EC-85C3-7D59876E053B}" presName="space" presStyleCnt="0"/>
      <dgm:spPr/>
    </dgm:pt>
    <dgm:pt modelId="{3872C8D5-BB11-4779-9998-DF8BBF00D06E}" type="pres">
      <dgm:prSet presAssocID="{836AF1B0-14F3-43EC-85C3-7D59876E053B}" presName="rect1" presStyleLbl="alignAcc1" presStyleIdx="0" presStyleCnt="3"/>
      <dgm:spPr/>
    </dgm:pt>
    <dgm:pt modelId="{E8EC172D-2796-423B-8BED-340443CE17DE}" type="pres">
      <dgm:prSet presAssocID="{D7C3E735-9D46-44F9-A1CA-FD984CA171B0}" presName="vertSpace2" presStyleLbl="node1" presStyleIdx="0" presStyleCnt="3"/>
      <dgm:spPr/>
    </dgm:pt>
    <dgm:pt modelId="{DA3330BB-AAF1-4980-9BB5-01D1F6331A40}" type="pres">
      <dgm:prSet presAssocID="{D7C3E735-9D46-44F9-A1CA-FD984CA171B0}" presName="circle2" presStyleLbl="node1" presStyleIdx="1" presStyleCnt="3"/>
      <dgm:spPr/>
    </dgm:pt>
    <dgm:pt modelId="{CAA6013A-7CB9-436D-88E4-CAB4D7EC18EF}" type="pres">
      <dgm:prSet presAssocID="{D7C3E735-9D46-44F9-A1CA-FD984CA171B0}" presName="rect2" presStyleLbl="alignAcc1" presStyleIdx="1" presStyleCnt="3"/>
      <dgm:spPr/>
    </dgm:pt>
    <dgm:pt modelId="{39FCE25A-F731-43DB-A983-BDF396B70206}" type="pres">
      <dgm:prSet presAssocID="{FE277F6F-4EBC-4727-998B-250A4A36E7DA}" presName="vertSpace3" presStyleLbl="node1" presStyleIdx="1" presStyleCnt="3"/>
      <dgm:spPr/>
    </dgm:pt>
    <dgm:pt modelId="{56124B44-B2BD-4DD4-9B59-30B9955591EA}" type="pres">
      <dgm:prSet presAssocID="{FE277F6F-4EBC-4727-998B-250A4A36E7DA}" presName="circle3" presStyleLbl="node1" presStyleIdx="2" presStyleCnt="3"/>
      <dgm:spPr/>
    </dgm:pt>
    <dgm:pt modelId="{AB1529E0-4166-43F7-A80B-8A360CC20EC4}" type="pres">
      <dgm:prSet presAssocID="{FE277F6F-4EBC-4727-998B-250A4A36E7DA}" presName="rect3" presStyleLbl="alignAcc1" presStyleIdx="2" presStyleCnt="3"/>
      <dgm:spPr/>
    </dgm:pt>
    <dgm:pt modelId="{83DAFA74-D2CC-47B0-852B-018A401FCF9A}" type="pres">
      <dgm:prSet presAssocID="{836AF1B0-14F3-43EC-85C3-7D59876E053B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279E90B-5E48-45FF-96AF-4C6426893F04}" type="pres">
      <dgm:prSet presAssocID="{836AF1B0-14F3-43EC-85C3-7D59876E053B}" presName="rect1ChTx" presStyleLbl="alignAcc1" presStyleIdx="2" presStyleCnt="3">
        <dgm:presLayoutVars>
          <dgm:bulletEnabled val="1"/>
        </dgm:presLayoutVars>
      </dgm:prSet>
      <dgm:spPr/>
    </dgm:pt>
    <dgm:pt modelId="{1D2A38CE-DD71-4EBE-B050-6AC7F048368C}" type="pres">
      <dgm:prSet presAssocID="{D7C3E735-9D46-44F9-A1CA-FD984CA171B0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FFA7B062-C1B0-4050-866E-ECEB5F870830}" type="pres">
      <dgm:prSet presAssocID="{D7C3E735-9D46-44F9-A1CA-FD984CA171B0}" presName="rect2ChTx" presStyleLbl="alignAcc1" presStyleIdx="2" presStyleCnt="3">
        <dgm:presLayoutVars>
          <dgm:bulletEnabled val="1"/>
        </dgm:presLayoutVars>
      </dgm:prSet>
      <dgm:spPr/>
    </dgm:pt>
    <dgm:pt modelId="{CC4269D2-7379-44AA-9BEC-60F36587F3D6}" type="pres">
      <dgm:prSet presAssocID="{FE277F6F-4EBC-4727-998B-250A4A36E7DA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4DC925EB-74C6-4830-A36B-8013B8BF2057}" type="pres">
      <dgm:prSet presAssocID="{FE277F6F-4EBC-4727-998B-250A4A36E7DA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16AA170D-C8CE-4E6D-9D0F-9A98BE7D5BFD}" type="presOf" srcId="{A5A65D36-138A-4B1C-BE13-98F0F3A9E1EA}" destId="{D279E90B-5E48-45FF-96AF-4C6426893F04}" srcOrd="0" destOrd="0" presId="urn:microsoft.com/office/officeart/2005/8/layout/target3"/>
    <dgm:cxn modelId="{457F0113-7AF3-4E04-AFA4-F69954D3F34A}" srcId="{836AF1B0-14F3-43EC-85C3-7D59876E053B}" destId="{A5A65D36-138A-4B1C-BE13-98F0F3A9E1EA}" srcOrd="0" destOrd="0" parTransId="{44AC8C3A-733C-4E22-B60E-BD2823FFD41A}" sibTransId="{7927038F-1496-4E36-B203-4E5A8B0696A7}"/>
    <dgm:cxn modelId="{B3077F1C-9BC7-482F-B7E4-3B31044D3B6B}" srcId="{FE277F6F-4EBC-4727-998B-250A4A36E7DA}" destId="{6F9A6A00-7082-4AEF-A24F-1FACC24EB632}" srcOrd="0" destOrd="0" parTransId="{CB3EF4C2-E9AA-424C-9D4A-F549296DC8EB}" sibTransId="{6748457C-5240-472D-AC2E-739801C2C0D4}"/>
    <dgm:cxn modelId="{DC2F2C31-B8CC-4632-A0B3-DB854B112A24}" type="presOf" srcId="{D7C3E735-9D46-44F9-A1CA-FD984CA171B0}" destId="{1D2A38CE-DD71-4EBE-B050-6AC7F048368C}" srcOrd="1" destOrd="0" presId="urn:microsoft.com/office/officeart/2005/8/layout/target3"/>
    <dgm:cxn modelId="{5CF4C142-512D-41B6-8F1D-3E2F27906313}" type="presOf" srcId="{ACB8292C-BEA7-42C0-9B99-E522AC1F91C6}" destId="{FFA7B062-C1B0-4050-866E-ECEB5F870830}" srcOrd="0" destOrd="1" presId="urn:microsoft.com/office/officeart/2005/8/layout/target3"/>
    <dgm:cxn modelId="{A7D6F74E-B92C-4DAA-BDA6-C19C189D7980}" srcId="{D7C3E735-9D46-44F9-A1CA-FD984CA171B0}" destId="{ACB8292C-BEA7-42C0-9B99-E522AC1F91C6}" srcOrd="1" destOrd="0" parTransId="{A9D38415-7918-4532-ABA4-5FEC5411F940}" sibTransId="{344AD77E-B4FF-4316-BBAC-5430F616103A}"/>
    <dgm:cxn modelId="{9014CE57-F5F7-4ACA-803B-EFBC9C7990BE}" type="presOf" srcId="{FE277F6F-4EBC-4727-998B-250A4A36E7DA}" destId="{AB1529E0-4166-43F7-A80B-8A360CC20EC4}" srcOrd="0" destOrd="0" presId="urn:microsoft.com/office/officeart/2005/8/layout/target3"/>
    <dgm:cxn modelId="{C3AE495D-CDC9-442E-B052-6BE8651A92E8}" srcId="{2F7FA005-56A6-4A7A-9EF6-46D37CB62E28}" destId="{D7C3E735-9D46-44F9-A1CA-FD984CA171B0}" srcOrd="1" destOrd="0" parTransId="{CCCBE60A-FE50-4BDD-AC67-52461A804D73}" sibTransId="{552777BB-784D-41EC-B961-8D041EC33950}"/>
    <dgm:cxn modelId="{2710AB69-0863-4640-9DE6-21EBB8678CCF}" type="presOf" srcId="{F76E4384-B3A2-462C-9222-440FE9C043F7}" destId="{FFA7B062-C1B0-4050-866E-ECEB5F870830}" srcOrd="0" destOrd="0" presId="urn:microsoft.com/office/officeart/2005/8/layout/target3"/>
    <dgm:cxn modelId="{0C59A377-D84D-4149-B14C-E5054C47A3D8}" srcId="{D7C3E735-9D46-44F9-A1CA-FD984CA171B0}" destId="{F76E4384-B3A2-462C-9222-440FE9C043F7}" srcOrd="0" destOrd="0" parTransId="{1BDB888C-AF8A-45B3-B0AD-8D05A6D9BF63}" sibTransId="{67581549-5EDB-4B38-BCD5-BD761A430226}"/>
    <dgm:cxn modelId="{FF6CDF84-5A09-40D3-A0B0-B1E39FD0B3D2}" type="presOf" srcId="{D7C3E735-9D46-44F9-A1CA-FD984CA171B0}" destId="{CAA6013A-7CB9-436D-88E4-CAB4D7EC18EF}" srcOrd="0" destOrd="0" presId="urn:microsoft.com/office/officeart/2005/8/layout/target3"/>
    <dgm:cxn modelId="{8B16FD89-3854-45C4-BA9B-670B127FDEBB}" type="presOf" srcId="{2F7FA005-56A6-4A7A-9EF6-46D37CB62E28}" destId="{14D805A0-B211-402B-86EF-8E3E3AFD8F3D}" srcOrd="0" destOrd="0" presId="urn:microsoft.com/office/officeart/2005/8/layout/target3"/>
    <dgm:cxn modelId="{49309D90-A14C-400F-ABFD-C05A4229B3EC}" type="presOf" srcId="{6F9A6A00-7082-4AEF-A24F-1FACC24EB632}" destId="{4DC925EB-74C6-4830-A36B-8013B8BF2057}" srcOrd="0" destOrd="0" presId="urn:microsoft.com/office/officeart/2005/8/layout/target3"/>
    <dgm:cxn modelId="{835172AF-8FA0-4168-9BC3-ECE74FFF80EB}" type="presOf" srcId="{90C964D6-9D1B-47E0-AC2C-C22C584A1500}" destId="{FFA7B062-C1B0-4050-866E-ECEB5F870830}" srcOrd="0" destOrd="2" presId="urn:microsoft.com/office/officeart/2005/8/layout/target3"/>
    <dgm:cxn modelId="{2B6311C9-60D8-4B9D-AB06-903144A5F224}" type="presOf" srcId="{836AF1B0-14F3-43EC-85C3-7D59876E053B}" destId="{3872C8D5-BB11-4779-9998-DF8BBF00D06E}" srcOrd="0" destOrd="0" presId="urn:microsoft.com/office/officeart/2005/8/layout/target3"/>
    <dgm:cxn modelId="{1AD043DE-DC44-44B2-AA15-FDA9961B0A86}" srcId="{2F7FA005-56A6-4A7A-9EF6-46D37CB62E28}" destId="{836AF1B0-14F3-43EC-85C3-7D59876E053B}" srcOrd="0" destOrd="0" parTransId="{760C5676-BDA7-4746-9BCC-EB3F461D7ED2}" sibTransId="{C2EA71E6-64BA-48C7-BFCB-77C607A91AB7}"/>
    <dgm:cxn modelId="{1AE734F5-1382-4917-A554-EBD3F1775344}" type="presOf" srcId="{836AF1B0-14F3-43EC-85C3-7D59876E053B}" destId="{83DAFA74-D2CC-47B0-852B-018A401FCF9A}" srcOrd="1" destOrd="0" presId="urn:microsoft.com/office/officeart/2005/8/layout/target3"/>
    <dgm:cxn modelId="{2E9B6EF5-6929-49CD-8864-97D50E8A9371}" srcId="{D7C3E735-9D46-44F9-A1CA-FD984CA171B0}" destId="{90C964D6-9D1B-47E0-AC2C-C22C584A1500}" srcOrd="2" destOrd="0" parTransId="{F29BF634-6F84-4098-8E11-9A4853490277}" sibTransId="{9FDFC74D-D933-4944-876D-3D7768623A41}"/>
    <dgm:cxn modelId="{A19C75F7-FB10-4DB3-B755-594C507463B9}" srcId="{2F7FA005-56A6-4A7A-9EF6-46D37CB62E28}" destId="{FE277F6F-4EBC-4727-998B-250A4A36E7DA}" srcOrd="2" destOrd="0" parTransId="{16240CA9-C10F-4610-8B58-73B460C1F434}" sibTransId="{5AFE4377-B342-4483-A30C-8BD9AA2EEB5F}"/>
    <dgm:cxn modelId="{3355FFFE-B2CF-4EBB-9C32-F9EFC7BBCE62}" type="presOf" srcId="{FE277F6F-4EBC-4727-998B-250A4A36E7DA}" destId="{CC4269D2-7379-44AA-9BEC-60F36587F3D6}" srcOrd="1" destOrd="0" presId="urn:microsoft.com/office/officeart/2005/8/layout/target3"/>
    <dgm:cxn modelId="{5E7F9780-90F3-424D-8A03-D21A3F52D920}" type="presParOf" srcId="{14D805A0-B211-402B-86EF-8E3E3AFD8F3D}" destId="{10B91BC7-EE90-45CB-8082-ACF12D517B71}" srcOrd="0" destOrd="0" presId="urn:microsoft.com/office/officeart/2005/8/layout/target3"/>
    <dgm:cxn modelId="{0C901AF0-975D-47FB-9D5A-15811EA6C001}" type="presParOf" srcId="{14D805A0-B211-402B-86EF-8E3E3AFD8F3D}" destId="{CF6A10AB-FF32-43D0-9E5A-7D03956CC27F}" srcOrd="1" destOrd="0" presId="urn:microsoft.com/office/officeart/2005/8/layout/target3"/>
    <dgm:cxn modelId="{F500AD88-949D-416C-BD33-1117E7165BEF}" type="presParOf" srcId="{14D805A0-B211-402B-86EF-8E3E3AFD8F3D}" destId="{3872C8D5-BB11-4779-9998-DF8BBF00D06E}" srcOrd="2" destOrd="0" presId="urn:microsoft.com/office/officeart/2005/8/layout/target3"/>
    <dgm:cxn modelId="{E0D5166D-E153-49BC-AE4B-56544FCB19E1}" type="presParOf" srcId="{14D805A0-B211-402B-86EF-8E3E3AFD8F3D}" destId="{E8EC172D-2796-423B-8BED-340443CE17DE}" srcOrd="3" destOrd="0" presId="urn:microsoft.com/office/officeart/2005/8/layout/target3"/>
    <dgm:cxn modelId="{79546898-6897-4381-A150-5DEE41CFF99B}" type="presParOf" srcId="{14D805A0-B211-402B-86EF-8E3E3AFD8F3D}" destId="{DA3330BB-AAF1-4980-9BB5-01D1F6331A40}" srcOrd="4" destOrd="0" presId="urn:microsoft.com/office/officeart/2005/8/layout/target3"/>
    <dgm:cxn modelId="{C9923910-23D1-4F04-A2C6-6644E1E27702}" type="presParOf" srcId="{14D805A0-B211-402B-86EF-8E3E3AFD8F3D}" destId="{CAA6013A-7CB9-436D-88E4-CAB4D7EC18EF}" srcOrd="5" destOrd="0" presId="urn:microsoft.com/office/officeart/2005/8/layout/target3"/>
    <dgm:cxn modelId="{26910D49-9A86-40E8-A992-A5C3E3638790}" type="presParOf" srcId="{14D805A0-B211-402B-86EF-8E3E3AFD8F3D}" destId="{39FCE25A-F731-43DB-A983-BDF396B70206}" srcOrd="6" destOrd="0" presId="urn:microsoft.com/office/officeart/2005/8/layout/target3"/>
    <dgm:cxn modelId="{C4537ECB-89B0-414F-A614-77E2FBBD01A9}" type="presParOf" srcId="{14D805A0-B211-402B-86EF-8E3E3AFD8F3D}" destId="{56124B44-B2BD-4DD4-9B59-30B9955591EA}" srcOrd="7" destOrd="0" presId="urn:microsoft.com/office/officeart/2005/8/layout/target3"/>
    <dgm:cxn modelId="{30A17290-B8DF-4BB3-87F6-D81B0DAF6664}" type="presParOf" srcId="{14D805A0-B211-402B-86EF-8E3E3AFD8F3D}" destId="{AB1529E0-4166-43F7-A80B-8A360CC20EC4}" srcOrd="8" destOrd="0" presId="urn:microsoft.com/office/officeart/2005/8/layout/target3"/>
    <dgm:cxn modelId="{12AAFDAC-F81A-4636-991A-19C42EFA3923}" type="presParOf" srcId="{14D805A0-B211-402B-86EF-8E3E3AFD8F3D}" destId="{83DAFA74-D2CC-47B0-852B-018A401FCF9A}" srcOrd="9" destOrd="0" presId="urn:microsoft.com/office/officeart/2005/8/layout/target3"/>
    <dgm:cxn modelId="{08588A80-1169-4B8E-8E75-91B32BBA4AF6}" type="presParOf" srcId="{14D805A0-B211-402B-86EF-8E3E3AFD8F3D}" destId="{D279E90B-5E48-45FF-96AF-4C6426893F04}" srcOrd="10" destOrd="0" presId="urn:microsoft.com/office/officeart/2005/8/layout/target3"/>
    <dgm:cxn modelId="{54E5D510-BEEC-4EE2-B17C-E27337537B7F}" type="presParOf" srcId="{14D805A0-B211-402B-86EF-8E3E3AFD8F3D}" destId="{1D2A38CE-DD71-4EBE-B050-6AC7F048368C}" srcOrd="11" destOrd="0" presId="urn:microsoft.com/office/officeart/2005/8/layout/target3"/>
    <dgm:cxn modelId="{3BB1F08B-1864-4F0E-9CC9-68B02AEF289F}" type="presParOf" srcId="{14D805A0-B211-402B-86EF-8E3E3AFD8F3D}" destId="{FFA7B062-C1B0-4050-866E-ECEB5F870830}" srcOrd="12" destOrd="0" presId="urn:microsoft.com/office/officeart/2005/8/layout/target3"/>
    <dgm:cxn modelId="{A804E9FC-3122-473D-853A-B98ACFE2E94B}" type="presParOf" srcId="{14D805A0-B211-402B-86EF-8E3E3AFD8F3D}" destId="{CC4269D2-7379-44AA-9BEC-60F36587F3D6}" srcOrd="13" destOrd="0" presId="urn:microsoft.com/office/officeart/2005/8/layout/target3"/>
    <dgm:cxn modelId="{3FA704A3-A733-4382-B42A-85BF2AC3F0DA}" type="presParOf" srcId="{14D805A0-B211-402B-86EF-8E3E3AFD8F3D}" destId="{4DC925EB-74C6-4830-A36B-8013B8BF205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91BC7-EE90-45CB-8082-ACF12D517B71}">
      <dsp:nvSpPr>
        <dsp:cNvPr id="0" name=""/>
        <dsp:cNvSpPr/>
      </dsp:nvSpPr>
      <dsp:spPr>
        <a:xfrm>
          <a:off x="0" y="0"/>
          <a:ext cx="5524624" cy="552462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2C8D5-BB11-4779-9998-DF8BBF00D06E}">
      <dsp:nvSpPr>
        <dsp:cNvPr id="0" name=""/>
        <dsp:cNvSpPr/>
      </dsp:nvSpPr>
      <dsp:spPr>
        <a:xfrm>
          <a:off x="2762312" y="0"/>
          <a:ext cx="8807163" cy="5524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Mesterséges Intelligencia</a:t>
          </a:r>
        </a:p>
      </dsp:txBody>
      <dsp:txXfrm>
        <a:off x="2762312" y="0"/>
        <a:ext cx="4403581" cy="1657390"/>
      </dsp:txXfrm>
    </dsp:sp>
    <dsp:sp modelId="{DA3330BB-AAF1-4980-9BB5-01D1F6331A40}">
      <dsp:nvSpPr>
        <dsp:cNvPr id="0" name=""/>
        <dsp:cNvSpPr/>
      </dsp:nvSpPr>
      <dsp:spPr>
        <a:xfrm>
          <a:off x="966810" y="1657390"/>
          <a:ext cx="3591002" cy="359100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6013A-7CB9-436D-88E4-CAB4D7EC18EF}">
      <dsp:nvSpPr>
        <dsp:cNvPr id="0" name=""/>
        <dsp:cNvSpPr/>
      </dsp:nvSpPr>
      <dsp:spPr>
        <a:xfrm>
          <a:off x="2762312" y="1657390"/>
          <a:ext cx="8807163" cy="3591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Gépi tanulás</a:t>
          </a:r>
        </a:p>
      </dsp:txBody>
      <dsp:txXfrm>
        <a:off x="2762312" y="1657390"/>
        <a:ext cx="4403581" cy="1657385"/>
      </dsp:txXfrm>
    </dsp:sp>
    <dsp:sp modelId="{56124B44-B2BD-4DD4-9B59-30B9955591EA}">
      <dsp:nvSpPr>
        <dsp:cNvPr id="0" name=""/>
        <dsp:cNvSpPr/>
      </dsp:nvSpPr>
      <dsp:spPr>
        <a:xfrm>
          <a:off x="1933619" y="3314776"/>
          <a:ext cx="1657385" cy="16573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529E0-4166-43F7-A80B-8A360CC20EC4}">
      <dsp:nvSpPr>
        <dsp:cNvPr id="0" name=""/>
        <dsp:cNvSpPr/>
      </dsp:nvSpPr>
      <dsp:spPr>
        <a:xfrm>
          <a:off x="2762312" y="3314776"/>
          <a:ext cx="8807163" cy="16573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Mély tanulás / Mély neurális hálózatok</a:t>
          </a:r>
        </a:p>
      </dsp:txBody>
      <dsp:txXfrm>
        <a:off x="2762312" y="3314776"/>
        <a:ext cx="4403581" cy="1657385"/>
      </dsp:txXfrm>
    </dsp:sp>
    <dsp:sp modelId="{D279E90B-5E48-45FF-96AF-4C6426893F04}">
      <dsp:nvSpPr>
        <dsp:cNvPr id="0" name=""/>
        <dsp:cNvSpPr/>
      </dsp:nvSpPr>
      <dsp:spPr>
        <a:xfrm>
          <a:off x="7165894" y="0"/>
          <a:ext cx="4403581" cy="165739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Intelligens viselkedésre képes számítógépek megalkotásának tudománya.</a:t>
          </a:r>
        </a:p>
      </dsp:txBody>
      <dsp:txXfrm>
        <a:off x="7165894" y="0"/>
        <a:ext cx="4403581" cy="1657390"/>
      </dsp:txXfrm>
    </dsp:sp>
    <dsp:sp modelId="{FFA7B062-C1B0-4050-866E-ECEB5F870830}">
      <dsp:nvSpPr>
        <dsp:cNvPr id="0" name=""/>
        <dsp:cNvSpPr/>
      </dsp:nvSpPr>
      <dsp:spPr>
        <a:xfrm>
          <a:off x="7165894" y="1657390"/>
          <a:ext cx="4403581" cy="16573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Adatokból következtetések levonása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Tapasztalatokból automatikusan, folyamatosan fejlődő  rendszer.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Gépeket cselekvésre bírni explicit programozás nélkül.</a:t>
          </a:r>
        </a:p>
      </dsp:txBody>
      <dsp:txXfrm>
        <a:off x="7165894" y="1657390"/>
        <a:ext cx="4403581" cy="1657385"/>
      </dsp:txXfrm>
    </dsp:sp>
    <dsp:sp modelId="{4DC925EB-74C6-4830-A36B-8013B8BF2057}">
      <dsp:nvSpPr>
        <dsp:cNvPr id="0" name=""/>
        <dsp:cNvSpPr/>
      </dsp:nvSpPr>
      <dsp:spPr>
        <a:xfrm>
          <a:off x="7165894" y="3314776"/>
          <a:ext cx="4403581" cy="16573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Olyan algoritmusok, melyek segítségével a „gép magát tudja tanítani, a </a:t>
          </a:r>
          <a:r>
            <a:rPr lang="hu-HU" sz="2000" kern="1200" dirty="0" err="1"/>
            <a:t>hogyant</a:t>
          </a:r>
          <a:r>
            <a:rPr lang="hu-HU" sz="2000" kern="1200" dirty="0"/>
            <a:t> nem a fejlesztő mondja meg”.</a:t>
          </a:r>
        </a:p>
      </dsp:txBody>
      <dsp:txXfrm>
        <a:off x="7165894" y="3314776"/>
        <a:ext cx="4403581" cy="1657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https://www.tankonyvtar.hu/hu/tartalom/tamop412A/2010-0019_Rendszertechnika/ch07s02.html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34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Foglaljuk össze, mi tartozhat ide, közösen hozzunk egy-egy példát is!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 következőkben bemutatunk néhány csoportosítást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071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Azaz a mesterséges intelligencia részei például:</a:t>
            </a:r>
          </a:p>
          <a:p>
            <a:pPr marL="171450" indent="-171450">
              <a:buFontTx/>
              <a:buChar char="-"/>
            </a:pPr>
            <a:r>
              <a:rPr lang="hu-HU"/>
              <a:t>Gépi tanulás</a:t>
            </a:r>
          </a:p>
          <a:p>
            <a:pPr marL="171450" indent="-171450">
              <a:buFontTx/>
              <a:buChar char="-"/>
            </a:pPr>
            <a:r>
              <a:rPr lang="hu-HU"/>
              <a:t>Természetes-nyelv feldolgozás</a:t>
            </a:r>
          </a:p>
          <a:p>
            <a:pPr marL="171450" indent="-171450">
              <a:buFontTx/>
              <a:buChar char="-"/>
            </a:pPr>
            <a:r>
              <a:rPr lang="hu-HU"/>
              <a:t>Szakértői rendszerek</a:t>
            </a:r>
          </a:p>
          <a:p>
            <a:pPr marL="171450" indent="-171450">
              <a:buFontTx/>
              <a:buChar char="-"/>
            </a:pPr>
            <a:r>
              <a:rPr lang="hu-HU"/>
              <a:t>Hangelemzés</a:t>
            </a:r>
          </a:p>
          <a:p>
            <a:pPr marL="171450" indent="-171450">
              <a:buFontTx/>
              <a:buChar char="-"/>
            </a:pPr>
            <a:r>
              <a:rPr lang="hu-HU"/>
              <a:t>Képelemzés</a:t>
            </a:r>
          </a:p>
          <a:p>
            <a:pPr marL="171450" indent="-171450">
              <a:buFontTx/>
              <a:buChar char="-"/>
            </a:pPr>
            <a:r>
              <a:rPr lang="hu-HU"/>
              <a:t>Tervezés</a:t>
            </a:r>
          </a:p>
          <a:p>
            <a:pPr marL="171450" indent="-171450">
              <a:buFontTx/>
              <a:buChar char="-"/>
            </a:pPr>
            <a:r>
              <a:rPr lang="hu-HU"/>
              <a:t>Robotika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46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Hozzunk ezekre néhány példát!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4241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5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68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jelentős áttörések voltak mostanában? Persze ezekről gyakran inkább a jelentős médiavízhangjuk miatt értesülünk. Ezek közül néhány.</a:t>
            </a:r>
          </a:p>
          <a:p>
            <a:r>
              <a:rPr lang="hu-HU" dirty="0"/>
              <a:t>Továbbiak: https://en.wikipedia.org/wiki/Timeline_of_artificial_intelligence</a:t>
            </a:r>
          </a:p>
          <a:p>
            <a:endParaRPr lang="hu-HU" dirty="0"/>
          </a:p>
          <a:p>
            <a:r>
              <a:rPr lang="hu-HU" dirty="0"/>
              <a:t>Trendek:</a:t>
            </a:r>
          </a:p>
          <a:p>
            <a:r>
              <a:rPr lang="hu-HU" dirty="0"/>
              <a:t>https://morioh.com/p/0dcfd6b642af</a:t>
            </a:r>
          </a:p>
          <a:p>
            <a:r>
              <a:rPr lang="hu-HU" dirty="0"/>
              <a:t>https://towardsdatascience.com/top-10-ai-trends-for-2020-d6294cfee2bd</a:t>
            </a:r>
          </a:p>
          <a:p>
            <a:r>
              <a:rPr lang="hu-HU" dirty="0"/>
              <a:t>https://medium.com/@pchojecki/top-10-most-innovative-ai-startups-of-2020-by-fast-company-54cfb8f4065</a:t>
            </a:r>
          </a:p>
          <a:p>
            <a:r>
              <a:rPr lang="hu-HU" dirty="0"/>
              <a:t>https://www.devteam.space/blog/10-best-ai-apps/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5706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Források és további információk:</a:t>
            </a:r>
          </a:p>
          <a:p>
            <a:r>
              <a:rPr lang="hu-HU" dirty="0"/>
              <a:t>http://sitn.hms.harvard.edu/flash/2017/history-artificial-intelligence/</a:t>
            </a:r>
          </a:p>
          <a:p>
            <a:r>
              <a:rPr lang="hu-HU" dirty="0"/>
              <a:t>https://aiartists.org/ai-timeline-art</a:t>
            </a:r>
          </a:p>
          <a:p>
            <a:r>
              <a:rPr lang="hu-HU" dirty="0"/>
              <a:t>https://ahistoryofai.com</a:t>
            </a:r>
          </a:p>
          <a:p>
            <a:r>
              <a:rPr lang="hu-HU" dirty="0"/>
              <a:t>https://medium.com/@Zelros/a-brief-history-of-machine-learning-models-explainability-f1c3301be9dc</a:t>
            </a:r>
          </a:p>
          <a:p>
            <a:r>
              <a:rPr lang="hu-HU" dirty="0"/>
              <a:t>https://www.bbc.co.uk/teach/ai-15-key-moments-in-the-story-of-artificial-intelligence/zh77cqt</a:t>
            </a:r>
          </a:p>
          <a:p>
            <a:r>
              <a:rPr lang="hu-HU" dirty="0"/>
              <a:t>https://en.wikipedia.org/wiki/Timeline_of_artificial_intelligence</a:t>
            </a:r>
          </a:p>
          <a:p>
            <a:r>
              <a:rPr lang="hu-HU" dirty="0"/>
              <a:t>https://chatbotnewsdaily.com/since-the-initial-standpoint-of-science-technology-and-ai-scientists-following-blaise-pascal-and-804ac13d8151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1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Forrás: https://medium.com/future-today/understanding-artificial-intelligence-f800b51c767f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9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68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9762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Forrás: https://twitter.com/EvanKirstel/status/850305018372685825/photo/1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48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Manapság a gyártásban a </a:t>
            </a:r>
            <a:r>
              <a:rPr lang="hu-HU" dirty="0" err="1"/>
              <a:t>Cobotok</a:t>
            </a:r>
            <a:r>
              <a:rPr lang="hu-HU" dirty="0"/>
              <a:t> terjednek, azaz amelyek együttműködnek az emberrel. https://bitport.hu/eljott-a-robotok-kora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Hol tartanak ma a Chatbotok, Virtuális Asszisztensek? Milyeneket használnak? Mik a különbségek?</a:t>
            </a:r>
          </a:p>
          <a:p>
            <a:endParaRPr lang="hu-HU" dirty="0"/>
          </a:p>
          <a:p>
            <a:r>
              <a:rPr lang="hu-HU" dirty="0"/>
              <a:t>Chatbot-ok története:</a:t>
            </a:r>
          </a:p>
          <a:p>
            <a:r>
              <a:rPr lang="hu-HU" dirty="0"/>
              <a:t>https://www.researchgate.net/publication/336734161_A_Brief_History_of_Chatbots</a:t>
            </a:r>
          </a:p>
          <a:p>
            <a:r>
              <a:rPr lang="hu-HU" dirty="0"/>
              <a:t>https://futurism.com/images/the-history-of-chatbots-infographic</a:t>
            </a:r>
          </a:p>
          <a:p>
            <a:r>
              <a:rPr lang="hu-HU" dirty="0"/>
              <a:t>https://onlim.com/en/the-history-of-chatbots/</a:t>
            </a:r>
          </a:p>
          <a:p>
            <a:endParaRPr lang="hu-HU" dirty="0"/>
          </a:p>
          <a:p>
            <a:r>
              <a:rPr lang="hu-HU" dirty="0"/>
              <a:t>Gem Géza, Clippy, Ofife Segéd néhány érdekesség:</a:t>
            </a:r>
          </a:p>
          <a:p>
            <a:r>
              <a:rPr lang="hu-HU" dirty="0"/>
              <a:t>https://nymag.com/vindicated/2016/10/clippy-didnt-just-annoy-you-he-changed-the-world.html</a:t>
            </a:r>
          </a:p>
          <a:p>
            <a:r>
              <a:rPr lang="hu-HU" dirty="0"/>
              <a:t>http://hackeducation.com/2016/09/14/chatbot</a:t>
            </a:r>
          </a:p>
          <a:p>
            <a:r>
              <a:rPr lang="hu-HU" dirty="0"/>
              <a:t>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25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https://en.wikipedia.org/wiki/Skype_Translator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75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2016: A Google </a:t>
            </a:r>
            <a:r>
              <a:rPr lang="hu-HU" dirty="0" err="1"/>
              <a:t>Deepmind</a:t>
            </a:r>
            <a:r>
              <a:rPr lang="hu-HU" dirty="0"/>
              <a:t> </a:t>
            </a:r>
            <a:r>
              <a:rPr lang="hu-HU" dirty="0" err="1"/>
              <a:t>AlphaGo</a:t>
            </a:r>
            <a:r>
              <a:rPr lang="hu-HU" dirty="0"/>
              <a:t> mesterséges intelligenciája elverte a Go világbajnokot Lee </a:t>
            </a:r>
            <a:r>
              <a:rPr lang="hu-HU" dirty="0" err="1"/>
              <a:t>Sedol</a:t>
            </a:r>
            <a:r>
              <a:rPr lang="hu-HU" dirty="0"/>
              <a:t>-t.</a:t>
            </a:r>
          </a:p>
          <a:p>
            <a:r>
              <a:rPr lang="hu-HU" dirty="0"/>
              <a:t>https://www.digitaltrends.com/computing/alphagos-victory-shows-we-need-to-rethink-our-ideas-on-ai/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7207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https://youtu.be/vNySOrI2Ny8</a:t>
            </a:r>
          </a:p>
          <a:p>
            <a:r>
              <a:rPr lang="hu-HU" dirty="0"/>
              <a:t>https://www.theguardian.com/technology/2016/dec/14/amazon-claims-first-successful-prime-air-drone-delivery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</a:t>
            </a:r>
          </a:p>
          <a:p>
            <a:r>
              <a:rPr lang="hu-HU" dirty="0"/>
              <a:t>https://www.hansonrobotics.com/sophia/</a:t>
            </a:r>
          </a:p>
          <a:p>
            <a:r>
              <a:rPr lang="hu-HU" dirty="0"/>
              <a:t>https://en.wikipedia.org/wiki/Sophia_(robot)</a:t>
            </a:r>
          </a:p>
          <a:p>
            <a:r>
              <a:rPr lang="hu-HU" dirty="0"/>
              <a:t>https://www.youtube.com/watch?v=LguXfHKsa0c</a:t>
            </a:r>
          </a:p>
          <a:p>
            <a:r>
              <a:rPr lang="hu-HU" dirty="0"/>
              <a:t>http://gyartastrend.hu/muveltmernok/cikk/valora_valt_science_fiction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2512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030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Érdemes megbeszélni, beszélgetni arról, hogy milyen tudásra van szüksége annak, aki Mesterséges Intelligenciára épülő megoldások fejlesztésével foglalkozna: matematika, programozás, pszichológia, valamilyen szakterületi (</a:t>
            </a:r>
            <a:r>
              <a:rPr lang="hu-HU" dirty="0" err="1"/>
              <a:t>domain</a:t>
            </a:r>
            <a:r>
              <a:rPr lang="hu-HU" dirty="0"/>
              <a:t>) ismeret, üzleti, 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82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Matematikai alapok: https://www.kdnuggets.com/2020/06/math-data-science.html</a:t>
            </a:r>
          </a:p>
          <a:p>
            <a:endParaRPr lang="hu-HU"/>
          </a:p>
          <a:p>
            <a:r>
              <a:rPr lang="hu-HU"/>
              <a:t>További információk:</a:t>
            </a:r>
          </a:p>
          <a:p>
            <a:r>
              <a:rPr lang="hu-HU"/>
              <a:t>https://www.edx.org/course/essential-math-for-machine-learning-python-editi-2</a:t>
            </a:r>
          </a:p>
          <a:p>
            <a:r>
              <a:rPr lang="hu-HU"/>
              <a:t>https://www.coursera.org/specializations/mathematics-machine-learning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3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Nincs egységesen elfogadott definíció. A hallgatóság hogyan határozná meg, mit gondol mesterséges intelligencia címszó alatt?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2653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Forrás és további információk:</a:t>
            </a:r>
          </a:p>
          <a:p>
            <a:r>
              <a:rPr lang="hu-HU"/>
              <a:t>https://www.datasciencecentral.com/profiles/blogs/a-tour-of-machine-learning-algorithms-1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r>
              <a:rPr lang="hu-HU" dirty="0"/>
              <a:t>https://becominghuman.ai/10-trends-of-artificial-intelligence-ai-in-2019-65d8a373b6e6</a:t>
            </a:r>
          </a:p>
          <a:p>
            <a:r>
              <a:rPr lang="hu-HU" dirty="0"/>
              <a:t>https://deepsense.ai/ai-trends-2019/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44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50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AI egyes területeinek, úgymint számítógépes látás, természetes nyelvfeldolgozás, intelligens előrejelzések, alap AI architektúrák (pl.: megerősítéses tanulás) és infrastruktúrák (pl.: </a:t>
            </a:r>
            <a:r>
              <a:rPr lang="hu-HU" dirty="0" err="1"/>
              <a:t>edge</a:t>
            </a:r>
            <a:r>
              <a:rPr lang="hu-HU" dirty="0"/>
              <a:t> </a:t>
            </a:r>
            <a:r>
              <a:rPr lang="hu-HU" dirty="0" err="1"/>
              <a:t>computing</a:t>
            </a:r>
            <a:r>
              <a:rPr lang="hu-HU" dirty="0"/>
              <a:t>, nyílt keretrendszerek) ipari adaptációja és piacérettsége 2019-ben a CB-</a:t>
            </a:r>
            <a:r>
              <a:rPr lang="hu-HU" dirty="0" err="1"/>
              <a:t>Insights</a:t>
            </a:r>
            <a:r>
              <a:rPr lang="hu-HU" dirty="0"/>
              <a:t> AI </a:t>
            </a:r>
            <a:r>
              <a:rPr lang="hu-HU" dirty="0" err="1"/>
              <a:t>reportja</a:t>
            </a:r>
            <a:r>
              <a:rPr lang="hu-HU" dirty="0"/>
              <a:t> alapján.</a:t>
            </a:r>
          </a:p>
          <a:p>
            <a:r>
              <a:rPr lang="hu-HU" dirty="0"/>
              <a:t>Forrás: https://www.cbinsights.com/reports/CB-Insights_AI-Trends-2019.pdf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45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941640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Gartner </a:t>
            </a:r>
            <a:r>
              <a:rPr lang="hu-HU" dirty="0" err="1"/>
              <a:t>Emerging</a:t>
            </a:r>
            <a:r>
              <a:rPr lang="hu-HU" dirty="0"/>
              <a:t> </a:t>
            </a:r>
            <a:r>
              <a:rPr lang="hu-HU" dirty="0" err="1"/>
              <a:t>technologies</a:t>
            </a:r>
            <a:r>
              <a:rPr lang="hu-HU" dirty="0"/>
              <a:t> </a:t>
            </a:r>
            <a:r>
              <a:rPr lang="hu-HU" dirty="0" err="1"/>
              <a:t>Hype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 alapján a Deep </a:t>
            </a:r>
            <a:r>
              <a:rPr lang="hu-HU" dirty="0" err="1"/>
              <a:t>Learning</a:t>
            </a:r>
            <a:r>
              <a:rPr lang="hu-HU" dirty="0"/>
              <a:t> technológiák a </a:t>
            </a:r>
            <a:r>
              <a:rPr lang="hu-HU" dirty="0" err="1"/>
              <a:t>hype</a:t>
            </a:r>
            <a:r>
              <a:rPr lang="hu-HU" dirty="0"/>
              <a:t> görbe csúcsán vannak, az előrejelzés szerint egy kis kijózanodást követően 2-5 éven belül érik el a piaci adaptációjukat. A Deep </a:t>
            </a:r>
            <a:r>
              <a:rPr lang="hu-HU" dirty="0" err="1"/>
              <a:t>Learning</a:t>
            </a:r>
            <a:r>
              <a:rPr lang="hu-HU" dirty="0"/>
              <a:t> megoldásokba vetett hit a Gartner szerint tehát túlzott, számos olyan projektben is használják tehát, ahol igazán hozzáadott értéke nincs. </a:t>
            </a:r>
          </a:p>
          <a:p>
            <a:r>
              <a:rPr lang="hu-HU" dirty="0"/>
              <a:t>A Gartner elemzések kiválóan alkalmasak arra, hogy adott technológia, megoldás piaci helyzetét elemezzük, valamint, hogy </a:t>
            </a:r>
            <a:r>
              <a:rPr lang="hu-HU" dirty="0" err="1"/>
              <a:t>észrevegyük</a:t>
            </a:r>
            <a:r>
              <a:rPr lang="hu-HU" dirty="0"/>
              <a:t>, hogy mely technológiákkal érdemes foglalkoznunk. A Gartner riportokból jól látható, hogy az adatelemzés, adattudomány és a mesterséges intelligencia terén jelenleg igen nagy fejlődés van, számos kapcsolódó technológiát listáztak a legfontosabb összesítettnek tartott </a:t>
            </a:r>
            <a:r>
              <a:rPr lang="hu-HU" dirty="0" err="1"/>
              <a:t>Emerging</a:t>
            </a:r>
            <a:r>
              <a:rPr lang="hu-HU" dirty="0"/>
              <a:t> Technologies 2019-es riportjában. </a:t>
            </a:r>
          </a:p>
          <a:p>
            <a:r>
              <a:rPr lang="hu-HU" dirty="0"/>
              <a:t>Számos egyéb AI technológia is helyet kapott a görbén, úgymint </a:t>
            </a: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Assistants</a:t>
            </a:r>
            <a:r>
              <a:rPr lang="hu-HU" dirty="0"/>
              <a:t>, Edge AI, stb. </a:t>
            </a:r>
          </a:p>
          <a:p>
            <a:r>
              <a:rPr lang="hu-HU" dirty="0"/>
              <a:t>Érdemes ezeket is és a Gartner </a:t>
            </a:r>
            <a:r>
              <a:rPr lang="hu-HU" dirty="0" err="1"/>
              <a:t>Hype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 görbét is részletesen elemezni.</a:t>
            </a:r>
          </a:p>
          <a:p>
            <a:r>
              <a:rPr lang="hu-HU" dirty="0"/>
              <a:t>Forrás és további információk: https://www.gartner.com/smarterwithgartner/5-trends-emerge-in-gartner-hype-cycle-for-emerging-technologies-2018/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46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8550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Gartner legfrissebb, 2019-es AI </a:t>
            </a:r>
            <a:r>
              <a:rPr lang="hu-HU" dirty="0" err="1"/>
              <a:t>Hype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 elemzése. </a:t>
            </a:r>
          </a:p>
          <a:p>
            <a:r>
              <a:rPr lang="hu-HU" dirty="0"/>
              <a:t>Mit jelentenek az egyes pontok? </a:t>
            </a: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60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Forrás: https://medium.com/bryllite/gartner-top-10-strategic-technology-trends-for-2020-and-blcokchai-7250546d8429</a:t>
            </a:r>
          </a:p>
          <a:p>
            <a:endParaRPr lang="hu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Érdekességképpen a 2019-es itt érhető el: https://www.gartner.com/smarterwithgartner/gartner-top-10-strategic-technology-trends-for-2019/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48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91574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A Gartner elemzésében </a:t>
            </a:r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kategorizálták a technológiák és felhasználók összefüggését, az intézményben betöltött szerepkörük és IT ismeretek/képességek szerint. Az alkalmi/átlagos felhasználók nagy számban használnak a feladataik támogatásához előre definiált riportokat, sok esetben adattárház technológiára építve. Az üzleti elemzők biztosítják a szakmai és üzleti összefüggések alapján riporting környezet folyamatos illesztését a napi igényekhez.  A Data Science terület szakemberei az adattudósok (kevesen vannak) és az eddig feltáratlan adatforrásokat az adattudomány eszköztárával elemzik, választ keresnek a korábban ismeretlen kérdésekre és a feltárt összefüggéseket prezentálják. Az adattudósok nem standard eszközökkel dolgoznak, az adatok felmérése, a kutatás optimalizációja során határozzák meg az alkalmazandó, esetenként korábban ismeretlen eszközöket. Az alkalmi felhasználók, az üzleti elemzők és az adattudósok együttműködését, a felhasználói körök közötti szakadékok áthidalását az adatmérnökök biztosítják. Ők azok, akik az adattudósok eredményeit bevezetik, elérhetővé teszik az üzleti elemzők számára, hogy beépülhessen a riporting területbe és elérhetővé váljon az alkalmi felhasználók száma.</a:t>
            </a:r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79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 analitikát támogató adatmenedzsment megoldást (DMSA) úgy definiáljuk, mint egy komplett szoftverrendszert, amely támogatja és kezeli az adatokat egy vagy több fájlkezelő rendszerben (általában adatbázisokban). A DMSA-k speciális optimalizációkat tartalmaznak az analitikai feldolgozás támogatására. Ez többek között magában foglalja, a relációs feldolgozást, a nem relációs feldolgozást (például gráfok elemzése), valamint a gépi tanulást és a programozási nyelvek, például a Python és R biztosítását. Az adatokat nem feltétlenül tároljuk relációs struktúrában, és több modell is használt - például relációs, XML, JSON, kulcsérték, szöveg, grafikon és térinformatika.</a:t>
            </a:r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Adatmenedzsment megoldások összehasonlító elemzése, a Gartner felmérés részét képezik a teljeskörű alapvető adattárolási, data lake – adattárház és analitikai eszközök.</a:t>
            </a:r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https://www.gartner.com/reviews/market/data-warehouse-solutions</a:t>
            </a:r>
          </a:p>
          <a:p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/>
              <a:t>A Microsoft megoldásait a Leaders, vezető negyedbe sorolták.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1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Adatelemzési és gépi tanulási megoldások.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Gartner 2019 novemberében megjelent Data Science és Gépi tanulási platformok piaci elemzése, mely a Microsoft megoldásait a Látnokok (</a:t>
            </a:r>
            <a:r>
              <a:rPr lang="hu-HU" dirty="0" err="1"/>
              <a:t>Visononaires</a:t>
            </a:r>
            <a:r>
              <a:rPr lang="hu-HU" dirty="0"/>
              <a:t>) kategóriába sorolta.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034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Üzleti intelligencia megoldások összehasonlító elemzése.</a:t>
            </a:r>
            <a:endParaRPr lang="en-HU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/>
              <a:t>A </a:t>
            </a:r>
            <a:r>
              <a:rPr lang="hu-HU" dirty="0"/>
              <a:t>Gartner elemzői immáron évek óta a Microsoft üzleti intelligecia megoldásait a Leaders (</a:t>
            </a:r>
            <a:r>
              <a:rPr lang="hu-HU" dirty="0" err="1"/>
              <a:t>Vezetők</a:t>
            </a:r>
            <a:r>
              <a:rPr lang="hu-HU" dirty="0"/>
              <a:t>) kategóriába sorolta.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dirty="0"/>
          </a:p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74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Nézzünk meg néhány példát! Az alábbi esetekben hol, mi lehet a mesterséges intelligencia?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7/5/20 10:11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Nézzünk meg néhány példát! Az alábbi esetekben hol, mi lehet a mesterséges intelligencia? Milyen használati esetek léteznek még?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51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Nincs ugyan egy egységesen elfogadott definíció, de érdemes átgondolni, beszélni róla, hogy mit érthetünk mesterséges intelligenciának, milyen fokozatai lehetnek?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742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Többféle kategorizálás létezik, például:</a:t>
            </a:r>
          </a:p>
          <a:p>
            <a:r>
              <a:rPr lang="hu-HU" dirty="0"/>
              <a:t>Szedjünk össze néhány példát!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86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 és további információk: </a:t>
            </a:r>
          </a:p>
          <a:p>
            <a:r>
              <a:rPr lang="hu-HU" dirty="0"/>
              <a:t>http://project.mit.bme.hu/mi_almanach/books/aima/ch01s01</a:t>
            </a:r>
          </a:p>
          <a:p>
            <a:r>
              <a:rPr lang="hu-HU" dirty="0"/>
              <a:t>https://www.tankonyvtar.hu/hu/tartalom/tamop412A/2011-0003_02_mesterseges_intelligencia/osszefoglalas_3Ivom3STccvrnRd3.html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547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https://www.tankonyvtar.hu/en/tartalom/tamop425/2011_0001_520_altalanos_pszichologia_3/ch16s02.html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863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04424"/>
            <a:ext cx="9577084" cy="1202156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50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3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  <a:solidFill>
            <a:srgbClr val="00A4EF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2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74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219767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05/07/2020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6" r:id="rId15"/>
    <p:sldLayoutId id="2147483697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it.ly/2GoiC8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sitn.hms.harvard.edu/flash/2017/history-artificial-intelligenc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kdnuggets.com/2018/03/weird-introduction-deep-learning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youtu.be/P18EdAKuC1U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5VN56jQMW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ews.microsoft.com/europe/features/the-story-behind-the-worlds-first-ai-created-whisky/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/C:/var/folders/zg/whdg32kd01q_0xp37vgf4j240000gn/T/com.microsoft.Word/WebArchiveCopyPasteTempFiles/gartner-mq-2020-data-science-ml-platforms-614.jp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file:///C:/var/folders/zg/whdg32kd01q_0xp37vgf4j240000gn/T/com.microsoft.Word/WebArchiveCopyPasteTempFiles/386610_0001.png%3freprintKey=1-1XYUYQ3I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Bevezetés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Intelligencia, Adattudomány - alapok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r>
              <a:rPr lang="hu-HU" sz="2800" dirty="0" err="1"/>
              <a:t>Tarcsi</a:t>
            </a:r>
            <a:r>
              <a:rPr lang="hu-HU" sz="2800" dirty="0"/>
              <a:t> Ádám, Nagyfi Richárd</a:t>
            </a: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707CD1F-E012-4615-8A00-D9A47726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a mesterséges intelligencia?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F48CAAA-000C-4D24-9FBC-0DA971B1A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Emberhez hasonlóan gondolkodó rendszer?</a:t>
            </a:r>
          </a:p>
          <a:p>
            <a:r>
              <a:rPr lang="hu-HU" dirty="0"/>
              <a:t>Emberhez hasonlóan cselekvő rendszer?</a:t>
            </a:r>
          </a:p>
          <a:p>
            <a:r>
              <a:rPr lang="hu-HU" dirty="0"/>
              <a:t>Egy intelligens gép, amint ember alkotott?</a:t>
            </a:r>
          </a:p>
          <a:p>
            <a:r>
              <a:rPr lang="hu-HU" dirty="0"/>
              <a:t>Kognitív funkciókkal rendelkező program, egy olyan szoftver, ami képes tanulni, problémát megoldani, tervezni?</a:t>
            </a:r>
          </a:p>
        </p:txBody>
      </p:sp>
    </p:spTree>
    <p:extLst>
      <p:ext uri="{BB962C8B-B14F-4D97-AF65-F5344CB8AC3E}">
        <p14:creationId xmlns:p14="http://schemas.microsoft.com/office/powerpoint/2010/main" val="297991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E0D6B-BFDA-41F3-BA6A-53D5A01C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AI szintjei, kategorizálása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03DB28E-24D9-4B90-A894-09C70B4E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304792">
              <a:lnSpc>
                <a:spcPct val="150000"/>
              </a:lnSpc>
              <a:spcBef>
                <a:spcPts val="1333"/>
              </a:spcBef>
              <a:buFont typeface="Wingdings" panose="05000000000000000000" pitchFamily="2" charset="2"/>
              <a:buAutoNum type="arabicPeriod"/>
            </a:pPr>
            <a:r>
              <a:rPr lang="en" b="1" dirty="0"/>
              <a:t>Artificial Narrow Intelligence(ANI)</a:t>
            </a:r>
            <a:r>
              <a:rPr lang="en" dirty="0"/>
              <a:t>: </a:t>
            </a:r>
            <a:r>
              <a:rPr lang="hu-HU" dirty="0"/>
              <a:t>Egy feleadat megoldására specializált, például sakk, go játék.</a:t>
            </a:r>
            <a:endParaRPr lang="en" dirty="0"/>
          </a:p>
          <a:p>
            <a:pPr marL="609585" indent="-304792">
              <a:lnSpc>
                <a:spcPct val="150000"/>
              </a:lnSpc>
              <a:spcBef>
                <a:spcPts val="1333"/>
              </a:spcBef>
              <a:buFont typeface="Wingdings" panose="05000000000000000000" pitchFamily="2" charset="2"/>
              <a:buAutoNum type="arabicPeriod"/>
            </a:pPr>
            <a:r>
              <a:rPr lang="en" b="1" dirty="0"/>
              <a:t>Artificial General Intelligence(AGI)</a:t>
            </a:r>
            <a:r>
              <a:rPr lang="en" dirty="0"/>
              <a:t>:</a:t>
            </a:r>
            <a:r>
              <a:rPr lang="hu-HU" dirty="0"/>
              <a:t> Emberi szint, azaz számos területen olyan „okos” tud lenni, mint az ember. Úgy tud viselkedni, mint az ember. </a:t>
            </a:r>
            <a:endParaRPr lang="en" dirty="0"/>
          </a:p>
          <a:p>
            <a:pPr marL="609585" indent="-304792">
              <a:lnSpc>
                <a:spcPct val="150000"/>
              </a:lnSpc>
              <a:spcBef>
                <a:spcPts val="1333"/>
              </a:spcBef>
              <a:buFont typeface="Wingdings" panose="05000000000000000000" pitchFamily="2" charset="2"/>
              <a:buAutoNum type="arabicPeriod"/>
            </a:pPr>
            <a:r>
              <a:rPr lang="en" b="1" dirty="0"/>
              <a:t>Artificial Superintelligence(ASI)</a:t>
            </a:r>
            <a:r>
              <a:rPr lang="en" dirty="0"/>
              <a:t>: </a:t>
            </a:r>
            <a:r>
              <a:rPr lang="hu-HU" dirty="0"/>
              <a:t>A top szint, mely minden műveletet gyorsabban, jobban meg tud oldani, mint az ember. Jelenleg csak </a:t>
            </a:r>
            <a:r>
              <a:rPr lang="hu-HU" dirty="0" err="1"/>
              <a:t>SciFi</a:t>
            </a:r>
            <a:r>
              <a:rPr lang="hu-HU" dirty="0"/>
              <a:t> filmekben, regényekben létezik.</a:t>
            </a:r>
            <a:endParaRPr lang="en" dirty="0"/>
          </a:p>
          <a:p>
            <a:pPr>
              <a:lnSpc>
                <a:spcPct val="15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2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E75E4C-6309-4EFA-82C4-11147597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73007" cy="1202156"/>
          </a:xfrm>
        </p:spPr>
        <p:txBody>
          <a:bodyPr>
            <a:normAutofit fontScale="90000"/>
          </a:bodyPr>
          <a:lstStyle/>
          <a:p>
            <a:r>
              <a:rPr lang="hu-HU" dirty="0"/>
              <a:t>MI kategorizálása – a leggyakrabban használt definíciók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9FE3F9B0-C6B7-49D3-80A8-B84903B08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5946" y="1220521"/>
            <a:ext cx="7800108" cy="5623624"/>
          </a:xfrm>
        </p:spPr>
      </p:pic>
    </p:spTree>
    <p:extLst>
      <p:ext uri="{BB962C8B-B14F-4D97-AF65-F5344CB8AC3E}">
        <p14:creationId xmlns:p14="http://schemas.microsoft.com/office/powerpoint/2010/main" val="277367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D49504-464A-4F58-BB24-521F25F4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Emberi módon gondolkodó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5763FF-08FF-4D31-9A05-CB7FD936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Hogyan gondolkodunk?</a:t>
            </a:r>
          </a:p>
          <a:p>
            <a:r>
              <a:rPr lang="hu-HU" dirty="0"/>
              <a:t>A megismerési folyamat során alakul ki az emberi tudatban a külvilág reális képe, de hogyan ismerünk meg dolgokat, hogyan ismerjük meg, fogjuk fel, értjük meg a valóságot? </a:t>
            </a:r>
          </a:p>
          <a:p>
            <a:r>
              <a:rPr lang="hu-HU" dirty="0"/>
              <a:t>Hogyan modellezhető, írható le ez a folyamat?</a:t>
            </a:r>
          </a:p>
          <a:p>
            <a:endParaRPr lang="hu-HU" dirty="0"/>
          </a:p>
          <a:p>
            <a:r>
              <a:rPr lang="hu-HU" dirty="0"/>
              <a:t>Kognitív tudomány (</a:t>
            </a:r>
            <a:r>
              <a:rPr lang="hu-HU" dirty="0" err="1"/>
              <a:t>Cognitive</a:t>
            </a:r>
            <a:r>
              <a:rPr lang="hu-HU" dirty="0"/>
              <a:t> Science): nyelvtudomány, neurológia, tudományfilozófia, pszichológia, etológia... – jellemzően kísérletekkel</a:t>
            </a:r>
          </a:p>
          <a:p>
            <a:r>
              <a:rPr lang="hu-HU" dirty="0"/>
              <a:t>Kognitív modellezés: Ha tudjuk, hogyan működik a megismerés, lehetséges lesz számítógéppel modellezni.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93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B21C4A-3A9B-408C-B435-9374143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Racionálisan gondolkodó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24A36E-9458-44F7-9A82-2C19FA58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előzőnél „gyengébb” megközelítés, nem az emberihez hasonlóságot helyezi a középpontba, hanem a racionalitást.</a:t>
            </a:r>
          </a:p>
          <a:p>
            <a:r>
              <a:rPr lang="hu-HU" dirty="0"/>
              <a:t>Mit tekintünk racionálisnak?</a:t>
            </a:r>
          </a:p>
          <a:p>
            <a:endParaRPr lang="hu-HU" dirty="0"/>
          </a:p>
          <a:p>
            <a:r>
              <a:rPr lang="hu-HU" dirty="0"/>
              <a:t>Nem minden problémát lehet logikai kifejezésmóddal leírni. Sőt a </a:t>
            </a:r>
            <a:r>
              <a:rPr lang="hu-HU" dirty="0" err="1"/>
              <a:t>leírhatóak</a:t>
            </a:r>
            <a:r>
              <a:rPr lang="hu-HU" dirty="0"/>
              <a:t> sem mind </a:t>
            </a:r>
            <a:r>
              <a:rPr lang="hu-HU" dirty="0" err="1"/>
              <a:t>oldhatóak</a:t>
            </a:r>
            <a:r>
              <a:rPr lang="hu-HU" dirty="0"/>
              <a:t> meg. </a:t>
            </a:r>
          </a:p>
          <a:p>
            <a:r>
              <a:rPr lang="hu-HU" dirty="0"/>
              <a:t>A probléma elvi és gyakorlati megoldása nem ugyanaz. </a:t>
            </a:r>
          </a:p>
          <a:p>
            <a:endParaRPr lang="hu-HU" dirty="0"/>
          </a:p>
          <a:p>
            <a:r>
              <a:rPr lang="hu-HU" dirty="0"/>
              <a:t>Területei:</a:t>
            </a:r>
          </a:p>
          <a:p>
            <a:pPr lvl="1"/>
            <a:r>
              <a:rPr lang="hu-HU" dirty="0"/>
              <a:t>Logika</a:t>
            </a:r>
          </a:p>
          <a:p>
            <a:pPr lvl="1"/>
            <a:r>
              <a:rPr lang="hu-HU" dirty="0"/>
              <a:t>Számítógépes következtető rendszerek</a:t>
            </a:r>
          </a:p>
        </p:txBody>
      </p:sp>
    </p:spTree>
    <p:extLst>
      <p:ext uri="{BB962C8B-B14F-4D97-AF65-F5344CB8AC3E}">
        <p14:creationId xmlns:p14="http://schemas.microsoft.com/office/powerpoint/2010/main" val="40436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E801A8-C7D1-4F60-B0DA-A64364E3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Emberi módon cselekvő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221F6A-11F9-48FB-9652-E3862D387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542378"/>
          </a:xfrm>
        </p:spPr>
        <p:txBody>
          <a:bodyPr>
            <a:normAutofit/>
          </a:bodyPr>
          <a:lstStyle/>
          <a:p>
            <a:r>
              <a:rPr lang="hu-HU" dirty="0"/>
              <a:t>Turing-teszt: A  számítógép akkor megy át a teszten, ha az emberi kérdező néhány írásos kérdés feltevése után nem képes eldönteni, hogy az írásos válaszok egy embertől vagy egy géptől érkeznek-e.</a:t>
            </a:r>
          </a:p>
          <a:p>
            <a:endParaRPr lang="hu-HU" dirty="0"/>
          </a:p>
          <a:p>
            <a:r>
              <a:rPr lang="hu-HU" dirty="0"/>
              <a:t>Területei:</a:t>
            </a:r>
          </a:p>
          <a:p>
            <a:pPr lvl="1"/>
            <a:r>
              <a:rPr lang="hu-HU" dirty="0"/>
              <a:t>Természetes nyelvfeldolgozás (</a:t>
            </a:r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Processing</a:t>
            </a:r>
            <a:r>
              <a:rPr lang="hu-HU" dirty="0"/>
              <a:t>) – a párbeszédhez</a:t>
            </a:r>
          </a:p>
          <a:p>
            <a:pPr lvl="1"/>
            <a:r>
              <a:rPr lang="hu-HU" dirty="0"/>
              <a:t>Tudásreprezentáció (</a:t>
            </a:r>
            <a:r>
              <a:rPr lang="hu-HU" dirty="0" err="1"/>
              <a:t>Knowledge</a:t>
            </a:r>
            <a:r>
              <a:rPr lang="hu-HU" dirty="0"/>
              <a:t> </a:t>
            </a:r>
            <a:r>
              <a:rPr lang="hu-HU" dirty="0" err="1"/>
              <a:t>Representation</a:t>
            </a:r>
            <a:r>
              <a:rPr lang="hu-HU" dirty="0"/>
              <a:t>) – az ismert, kapott információ tárolása</a:t>
            </a:r>
          </a:p>
          <a:p>
            <a:pPr lvl="1"/>
            <a:r>
              <a:rPr lang="hu-HU" dirty="0"/>
              <a:t>Automatizált következtetés (</a:t>
            </a:r>
            <a:r>
              <a:rPr lang="hu-HU" dirty="0" err="1"/>
              <a:t>Automated</a:t>
            </a:r>
            <a:r>
              <a:rPr lang="hu-HU" dirty="0"/>
              <a:t> </a:t>
            </a:r>
            <a:r>
              <a:rPr lang="hu-HU" dirty="0" err="1"/>
              <a:t>Reasoning</a:t>
            </a:r>
            <a:r>
              <a:rPr lang="hu-HU" dirty="0"/>
              <a:t>) - új következtetések levonása meglévő információkból</a:t>
            </a:r>
          </a:p>
          <a:p>
            <a:pPr lvl="1"/>
            <a:r>
              <a:rPr lang="hu-HU" dirty="0"/>
              <a:t>Gépi tanulás (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) – általánosítás, mintázatok felismerése, az új körülményekhez való adaptáció.</a:t>
            </a:r>
          </a:p>
          <a:p>
            <a:pPr lvl="1"/>
            <a:r>
              <a:rPr lang="hu-HU" dirty="0"/>
              <a:t>Robotika (</a:t>
            </a:r>
            <a:r>
              <a:rPr lang="hu-HU" dirty="0" err="1"/>
              <a:t>Robotics</a:t>
            </a:r>
            <a:r>
              <a:rPr lang="hu-HU" dirty="0"/>
              <a:t>) – objektumok mozgatása</a:t>
            </a:r>
          </a:p>
          <a:p>
            <a:pPr lvl="1"/>
            <a:r>
              <a:rPr lang="hu-HU" dirty="0"/>
              <a:t>Számítógépes látás (Computer Vision) – objektumok érzékelése</a:t>
            </a:r>
          </a:p>
        </p:txBody>
      </p:sp>
    </p:spTree>
    <p:extLst>
      <p:ext uri="{BB962C8B-B14F-4D97-AF65-F5344CB8AC3E}">
        <p14:creationId xmlns:p14="http://schemas.microsoft.com/office/powerpoint/2010/main" val="253043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42A40C-6A9D-4A6E-BCC8-B6AF4483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Racionálisan cselekvő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083B3A-52AF-4393-802B-074FBAB1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Ágensek – azaz cselekvők: „valami”, ami érzékeli a környezetét, beavatkozik a környezetébe. </a:t>
            </a:r>
          </a:p>
          <a:p>
            <a:r>
              <a:rPr lang="hu-HU" dirty="0"/>
              <a:t>Racionális ágens – a legjobb (várható) kimenet érdekében cselekszik.</a:t>
            </a:r>
          </a:p>
          <a:p>
            <a:r>
              <a:rPr lang="hu-HU" dirty="0"/>
              <a:t>De a racionalitás több a jó következtetésnél! </a:t>
            </a:r>
          </a:p>
          <a:p>
            <a:endParaRPr lang="hu-HU" dirty="0"/>
          </a:p>
          <a:p>
            <a:r>
              <a:rPr lang="hu-HU" dirty="0"/>
              <a:t>Területei:</a:t>
            </a:r>
          </a:p>
          <a:p>
            <a:pPr lvl="1"/>
            <a:r>
              <a:rPr lang="hu-HU" dirty="0"/>
              <a:t>Tudásreprezentáció</a:t>
            </a:r>
          </a:p>
          <a:p>
            <a:pPr lvl="1"/>
            <a:r>
              <a:rPr lang="hu-HU" dirty="0"/>
              <a:t>Természetes nyelvfeldolgozás</a:t>
            </a:r>
          </a:p>
          <a:p>
            <a:pPr lvl="1"/>
            <a:r>
              <a:rPr lang="hu-HU" dirty="0"/>
              <a:t>Tanulás, gépi tanulás</a:t>
            </a:r>
          </a:p>
          <a:p>
            <a:pPr lvl="1"/>
            <a:r>
              <a:rPr lang="hu-HU" dirty="0"/>
              <a:t>Számítógépes látás</a:t>
            </a:r>
          </a:p>
        </p:txBody>
      </p:sp>
      <p:pic>
        <p:nvPicPr>
          <p:cNvPr id="5" name="Kép 4" descr="A képen szöveg látható&#10;&#10;A leírás teljesen megbízható">
            <a:extLst>
              <a:ext uri="{FF2B5EF4-FFF2-40B4-BE49-F238E27FC236}">
                <a16:creationId xmlns:a16="http://schemas.microsoft.com/office/drawing/2014/main" id="{CBEB4C94-DE7F-47FA-89D4-8C7C9971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201" y="2584225"/>
            <a:ext cx="4886325" cy="347662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A86DFE6-85A9-4E5B-94E3-06E97E8CEAA4}"/>
              </a:ext>
            </a:extLst>
          </p:cNvPr>
          <p:cNvSpPr txBox="1"/>
          <p:nvPr/>
        </p:nvSpPr>
        <p:spPr>
          <a:xfrm>
            <a:off x="7232073" y="6234545"/>
            <a:ext cx="33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</a:t>
            </a:r>
            <a:r>
              <a:rPr lang="hu-HU" dirty="0">
                <a:hlinkClick r:id="rId4"/>
              </a:rPr>
              <a:t>https://bit.ly/2GoiC8f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86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F137F1-3628-47BB-B995-66D98C9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04424"/>
            <a:ext cx="9577084" cy="1202156"/>
          </a:xfrm>
        </p:spPr>
        <p:txBody>
          <a:bodyPr/>
          <a:lstStyle/>
          <a:p>
            <a:r>
              <a:rPr lang="hu-HU"/>
              <a:t>Mesterséges Intelligencia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F6251A-B232-486A-A61B-7CB4EBE2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3527" y="1315622"/>
            <a:ext cx="8700655" cy="5279142"/>
          </a:xfrm>
        </p:spPr>
        <p:txBody>
          <a:bodyPr/>
          <a:lstStyle/>
          <a:p>
            <a:r>
              <a:rPr lang="hu-HU" dirty="0"/>
              <a:t>Számítógépes látás, képfeldolgozás, általánosabban: érzékelés</a:t>
            </a:r>
          </a:p>
          <a:p>
            <a:r>
              <a:rPr lang="hu-HU" dirty="0"/>
              <a:t>Elemzés, következtetések levonása</a:t>
            </a:r>
          </a:p>
          <a:p>
            <a:r>
              <a:rPr lang="hu-HU" dirty="0" err="1"/>
              <a:t>Előrejelző</a:t>
            </a:r>
            <a:r>
              <a:rPr lang="hu-HU" dirty="0"/>
              <a:t> analitika</a:t>
            </a:r>
          </a:p>
          <a:p>
            <a:r>
              <a:rPr lang="hu-HU" dirty="0"/>
              <a:t>Robotika, beavatkozás</a:t>
            </a:r>
          </a:p>
          <a:p>
            <a:r>
              <a:rPr lang="hu-HU" dirty="0"/>
              <a:t>Természetes nyelvfeldolgozás</a:t>
            </a:r>
          </a:p>
          <a:p>
            <a:r>
              <a:rPr lang="hu-HU" dirty="0"/>
              <a:t>Beszédfelismerés</a:t>
            </a:r>
          </a:p>
          <a:p>
            <a:r>
              <a:rPr lang="hu-HU" dirty="0"/>
              <a:t>Automatikus programozás</a:t>
            </a:r>
          </a:p>
          <a:p>
            <a:r>
              <a:rPr lang="hu-HU" dirty="0"/>
              <a:t>Szakértői rendszerek</a:t>
            </a:r>
          </a:p>
          <a:p>
            <a:r>
              <a:rPr lang="hu-HU" dirty="0"/>
              <a:t>Cselekvési tervek generálása, ütemezés, optimalizálás</a:t>
            </a:r>
          </a:p>
          <a:p>
            <a:r>
              <a:rPr lang="hu-HU" dirty="0"/>
              <a:t>Mesterséges neurális hálózatok</a:t>
            </a:r>
          </a:p>
          <a:p>
            <a:r>
              <a:rPr lang="hu-HU" dirty="0"/>
              <a:t>Adatbányászat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CADCF75-C7E4-448F-9804-37CF3A85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306580"/>
            <a:ext cx="2807854" cy="1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A984443E-FC1D-458C-A84D-E134A9182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13" y="0"/>
            <a:ext cx="113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5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05515EF-00A1-4ED9-BAFB-79602314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216" y="2074729"/>
            <a:ext cx="5490224" cy="3106871"/>
          </a:xfrm>
        </p:spPr>
        <p:txBody>
          <a:bodyPr>
            <a:noAutofit/>
          </a:bodyPr>
          <a:lstStyle/>
          <a:p>
            <a:r>
              <a:rPr lang="hu-HU" sz="3400" dirty="0"/>
              <a:t>Mesterséges Intelligencia </a:t>
            </a:r>
            <a:br>
              <a:rPr lang="hu-HU" sz="3400" dirty="0"/>
            </a:br>
            <a:r>
              <a:rPr lang="hu-HU" sz="3400" dirty="0" err="1"/>
              <a:t>vs</a:t>
            </a:r>
            <a:br>
              <a:rPr lang="hu-HU" sz="3400" dirty="0"/>
            </a:br>
            <a:r>
              <a:rPr lang="hu-HU" sz="3400" dirty="0"/>
              <a:t>Gépi tanulás (</a:t>
            </a:r>
            <a:r>
              <a:rPr lang="hu-HU" sz="3400" dirty="0" err="1"/>
              <a:t>Machine</a:t>
            </a:r>
            <a:r>
              <a:rPr lang="hu-HU" sz="3400" dirty="0"/>
              <a:t> </a:t>
            </a:r>
            <a:r>
              <a:rPr lang="hu-HU" sz="3400" dirty="0" err="1"/>
              <a:t>Learning</a:t>
            </a:r>
            <a:r>
              <a:rPr lang="hu-HU" sz="3400" dirty="0"/>
              <a:t>)</a:t>
            </a:r>
            <a:br>
              <a:rPr lang="hu-HU" sz="3400" dirty="0"/>
            </a:br>
            <a:r>
              <a:rPr lang="hu-HU" sz="3400" dirty="0" err="1"/>
              <a:t>vs</a:t>
            </a:r>
            <a:r>
              <a:rPr lang="hu-HU" sz="3400" dirty="0"/>
              <a:t> </a:t>
            </a:r>
            <a:br>
              <a:rPr lang="hu-HU" sz="3400" dirty="0"/>
            </a:br>
            <a:r>
              <a:rPr lang="hu-HU" sz="3400" dirty="0"/>
              <a:t>Mély tanulás (Deep </a:t>
            </a:r>
            <a:r>
              <a:rPr lang="hu-HU" sz="3400" dirty="0" err="1"/>
              <a:t>Learning</a:t>
            </a:r>
            <a:r>
              <a:rPr lang="hu-HU" sz="3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643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9E1937-A6D6-4D12-9CB3-8473F562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képzés tematikája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EC73AAB-B527-4E5F-828D-EA5EFFDA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Mesterséges intelligencia, Adattudomány – bevezetés</a:t>
            </a:r>
          </a:p>
          <a:p>
            <a:r>
              <a:rPr lang="hu-HU" sz="2800" dirty="0"/>
              <a:t>Trendek, elemzési folyamat, használati esetek és iparági példák</a:t>
            </a:r>
          </a:p>
          <a:p>
            <a:r>
              <a:rPr lang="hu-HU" sz="2800" dirty="0"/>
              <a:t>Főbb gépi tanulási algoritmusok a gyakorlatban</a:t>
            </a:r>
          </a:p>
          <a:p>
            <a:r>
              <a:rPr lang="hu-HU" sz="2800" dirty="0"/>
              <a:t>Az Azure mesterséges intelligencia szolgáltatásai</a:t>
            </a:r>
          </a:p>
          <a:p>
            <a:r>
              <a:rPr lang="hu-HU" sz="2800" dirty="0" err="1"/>
              <a:t>Azure</a:t>
            </a:r>
            <a:r>
              <a:rPr lang="hu-HU" sz="2800" dirty="0"/>
              <a:t> </a:t>
            </a:r>
            <a:r>
              <a:rPr lang="hu-HU" sz="2800" dirty="0" err="1"/>
              <a:t>Notebooks / Jupyter</a:t>
            </a:r>
            <a:r>
              <a:rPr lang="hu-HU" sz="2800" dirty="0"/>
              <a:t> </a:t>
            </a:r>
            <a:r>
              <a:rPr lang="hu-HU" sz="2800" dirty="0" err="1"/>
              <a:t>Notebooks</a:t>
            </a:r>
            <a:r>
              <a:rPr lang="hu-HU" sz="2800" dirty="0"/>
              <a:t> interaktív fejlesztői munkafüzet</a:t>
            </a:r>
          </a:p>
          <a:p>
            <a:r>
              <a:rPr lang="hu-HU" sz="2800" dirty="0" err="1"/>
              <a:t>Azure</a:t>
            </a:r>
            <a:r>
              <a:rPr lang="hu-HU" sz="2800" dirty="0"/>
              <a:t> </a:t>
            </a:r>
            <a:r>
              <a:rPr lang="hu-HU" sz="2800" dirty="0" err="1"/>
              <a:t>Machine</a:t>
            </a:r>
            <a:r>
              <a:rPr lang="hu-HU" sz="2800" dirty="0"/>
              <a:t> </a:t>
            </a:r>
            <a:r>
              <a:rPr lang="hu-HU" sz="2800" dirty="0" err="1"/>
              <a:t>Learning</a:t>
            </a:r>
            <a:r>
              <a:rPr lang="hu-HU" sz="2800" dirty="0"/>
              <a:t> </a:t>
            </a:r>
            <a:r>
              <a:rPr lang="hu-HU" sz="2800" dirty="0" err="1"/>
              <a:t>Studio (classic)</a:t>
            </a:r>
            <a:r>
              <a:rPr lang="hu-HU" sz="2800" dirty="0"/>
              <a:t>, böngészőben futó, felhőalapú platform gépi tanulási megoldások fejlesztésére</a:t>
            </a:r>
          </a:p>
          <a:p>
            <a:r>
              <a:rPr lang="hu-HU" sz="2800" dirty="0"/>
              <a:t>Azure Machine Learning szolgáltatásai</a:t>
            </a:r>
          </a:p>
          <a:p>
            <a:r>
              <a:rPr lang="hu-HU" sz="2800" dirty="0"/>
              <a:t>Azure Cognitive Services</a:t>
            </a:r>
          </a:p>
          <a:p>
            <a:r>
              <a:rPr lang="hu-HU" sz="2800" dirty="0"/>
              <a:t>Néhány gépi tanulási példa megvalósítása</a:t>
            </a:r>
          </a:p>
          <a:p>
            <a:r>
              <a:rPr lang="hu-HU" sz="2800" dirty="0"/>
              <a:t>Üzleti analitia, PowerBI </a:t>
            </a:r>
          </a:p>
          <a:p>
            <a:r>
              <a:rPr lang="hu-HU" sz="2800" dirty="0"/>
              <a:t>Mesterséges intelligencia etikai kérdések, projektek menedzselése</a:t>
            </a:r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59415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70F0F-ACE8-4FC2-91D9-FB528F10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471407" cy="1202156"/>
          </a:xfrm>
        </p:spPr>
        <p:txBody>
          <a:bodyPr>
            <a:normAutofit/>
          </a:bodyPr>
          <a:lstStyle/>
          <a:p>
            <a:r>
              <a:rPr lang="hu-HU" sz="3600" dirty="0"/>
              <a:t>Mesterséges Intelligencia, Gépi tanulás, Mélytanulás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49FD32-C502-4AAA-9BF3-AE52B2C8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8583BD0-635C-4B31-BE8F-10B8C2B3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51" y="1315622"/>
            <a:ext cx="8505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63816-A906-4143-A78A-B282EBBD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7338"/>
            <a:ext cx="10608159" cy="1202156"/>
          </a:xfrm>
        </p:spPr>
        <p:txBody>
          <a:bodyPr>
            <a:normAutofit/>
          </a:bodyPr>
          <a:lstStyle/>
          <a:p>
            <a:r>
              <a:rPr lang="hu-HU" sz="3600" dirty="0"/>
              <a:t>Mesterséges Intelligencia, Gépi tanulás, Mélytanulás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C806AC4C-F704-4F84-8C5B-F5559A96B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264025"/>
              </p:ext>
            </p:extLst>
          </p:nvPr>
        </p:nvGraphicFramePr>
        <p:xfrm>
          <a:off x="317724" y="1316038"/>
          <a:ext cx="11569476" cy="5524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145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405F-7C5B-B947-8BE6-844ADEFB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/>
              <a:t>Mesterséges Intelligencia piaca 2016-2025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D3B59-0032-E046-A07E-068C24483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DE23E-5EAF-3A44-861D-6718EE2E7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382AD6-AFC0-F64A-B6BE-DD63E0616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717" y="1338160"/>
            <a:ext cx="7160455" cy="520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7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14F8ABA-2B44-4089-99DF-51EF2A0A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„Nagy áttörések”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2093760-3D62-46CD-88F9-2950CE8C6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közelmúltból</a:t>
            </a:r>
          </a:p>
        </p:txBody>
      </p:sp>
    </p:spTree>
    <p:extLst>
      <p:ext uri="{BB962C8B-B14F-4D97-AF65-F5344CB8AC3E}">
        <p14:creationId xmlns:p14="http://schemas.microsoft.com/office/powerpoint/2010/main" val="224722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94E59F-1601-467F-9EA0-AF38174B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Mesterséges Intelligencia – főbb állomásai 1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DAD578-9565-0949-9187-88C236EA7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939" y="1407701"/>
            <a:ext cx="11324126" cy="4655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EC4630-B507-F245-88DA-E982A038E1DE}"/>
              </a:ext>
            </a:extLst>
          </p:cNvPr>
          <p:cNvSpPr/>
          <p:nvPr/>
        </p:nvSpPr>
        <p:spPr>
          <a:xfrm>
            <a:off x="534939" y="5839323"/>
            <a:ext cx="9129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Forrás és további információk:</a:t>
            </a:r>
          </a:p>
          <a:p>
            <a:r>
              <a:rPr lang="hu-HU" dirty="0">
                <a:hlinkClick r:id="rId4"/>
              </a:rPr>
              <a:t>http://sitn.hms.harvard.edu/flash/2017/history-artificial-intelligence/</a:t>
            </a:r>
            <a:r>
              <a:rPr lang="hu-HU" dirty="0"/>
              <a:t>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4764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2E3F-053D-2E44-9033-A73CEE406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9899767" cy="1202156"/>
          </a:xfrm>
        </p:spPr>
        <p:txBody>
          <a:bodyPr>
            <a:normAutofit fontScale="90000"/>
          </a:bodyPr>
          <a:lstStyle/>
          <a:p>
            <a:r>
              <a:rPr lang="hu-HU" dirty="0"/>
              <a:t>Mesterséges Intelligencia – főbb állomásai 2</a:t>
            </a:r>
            <a:endParaRPr lang="hu-H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C56E9A-59B6-1243-9D44-35F6ACAD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997" y="1316038"/>
            <a:ext cx="9628005" cy="54054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7F4E2-99BD-A34E-B669-80A2C60D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78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49D1-90F6-954E-8757-FD63BD05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Deep Learning kialakulása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F03FD1-9969-8A4E-9CFC-8887C3A4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6181" y="1316038"/>
            <a:ext cx="8418688" cy="47355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CD2A9A-FDF2-2E4B-A35C-61B2F6CE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0B4121-1874-3541-964F-61B61C02B1F0}"/>
              </a:ext>
            </a:extLst>
          </p:cNvPr>
          <p:cNvSpPr/>
          <p:nvPr/>
        </p:nvSpPr>
        <p:spPr>
          <a:xfrm>
            <a:off x="533400" y="6107245"/>
            <a:ext cx="1082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Forrás és Deep Learning gyorstalpaló: </a:t>
            </a:r>
            <a:r>
              <a:rPr lang="hu-HU">
                <a:hlinkClick r:id="rId4"/>
              </a:rPr>
              <a:t>https://www.kdnuggets.com/2018/03/weird-introduction-deep-learning.html</a:t>
            </a:r>
            <a:r>
              <a:rPr lang="hu-H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150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5FFCA-B15D-6748-B3BA-136753FBD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Adattudomány története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13A5A1-DFFE-1C41-BD41-BA82648F0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3717" y="1306580"/>
            <a:ext cx="8525021" cy="53697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8E864-D167-3B43-9EDB-EF1DE6A1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32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94E59F-1601-467F-9EA0-AF38174B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2002 – Az első robotporszívó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9FA11-4D44-41A7-A3F1-14F08D33F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iRobot</a:t>
            </a:r>
            <a:r>
              <a:rPr lang="hu-HU" dirty="0"/>
              <a:t> </a:t>
            </a:r>
            <a:r>
              <a:rPr lang="hu-HU" dirty="0" err="1"/>
              <a:t>Roomba</a:t>
            </a:r>
            <a:r>
              <a:rPr lang="hu-HU" dirty="0"/>
              <a:t> nevű robotporszívója volt az első kereskedelmi forgalomban is kapható autonóm háztartási gép.</a:t>
            </a:r>
          </a:p>
          <a:p>
            <a:r>
              <a:rPr lang="hu-HU" dirty="0"/>
              <a:t>Több mint 10 millió példányt adtak el belőle.</a:t>
            </a:r>
          </a:p>
        </p:txBody>
      </p:sp>
      <p:pic>
        <p:nvPicPr>
          <p:cNvPr id="6" name="Kép 5" descr="A képen talaj, kicsi, út, kültéri látható&#10;&#10;A leírás nagyon megbízható">
            <a:extLst>
              <a:ext uri="{FF2B5EF4-FFF2-40B4-BE49-F238E27FC236}">
                <a16:creationId xmlns:a16="http://schemas.microsoft.com/office/drawing/2014/main" id="{82FB9C2F-F952-43C9-AFDD-621D91A8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35" y="2901557"/>
            <a:ext cx="6010604" cy="33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8D9762-8281-42E0-9047-8D33199C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88751" cy="1202156"/>
          </a:xfrm>
        </p:spPr>
        <p:txBody>
          <a:bodyPr>
            <a:normAutofit/>
          </a:bodyPr>
          <a:lstStyle/>
          <a:p>
            <a:r>
              <a:rPr lang="hu-HU" sz="4000" dirty="0"/>
              <a:t>2005 – ASIMO: humanoid robot az étteremben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9901C1-14F6-4A9F-B2BF-07C794A8A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Honda ASIMO nevű humanoid robotja az emberhez hasonló gyorsasággal képes mozogni, így képes volt étteremben </a:t>
            </a:r>
            <a:r>
              <a:rPr lang="hu-HU" dirty="0" err="1"/>
              <a:t>pincérkedni</a:t>
            </a:r>
            <a:r>
              <a:rPr lang="hu-HU" dirty="0"/>
              <a:t> is akár.</a:t>
            </a:r>
          </a:p>
          <a:p>
            <a:endParaRPr lang="hu-HU" dirty="0"/>
          </a:p>
        </p:txBody>
      </p:sp>
      <p:pic>
        <p:nvPicPr>
          <p:cNvPr id="5" name="Kép 4" descr="A képen objektum, automata, padló, beltéri látható&#10;&#10;A leírás teljesen megbízható">
            <a:extLst>
              <a:ext uri="{FF2B5EF4-FFF2-40B4-BE49-F238E27FC236}">
                <a16:creationId xmlns:a16="http://schemas.microsoft.com/office/drawing/2014/main" id="{B0573294-D1C3-401A-8E12-1EAD17B0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97" y="2221200"/>
            <a:ext cx="2438400" cy="4532376"/>
          </a:xfrm>
          <a:prstGeom prst="rect">
            <a:avLst/>
          </a:prstGeom>
        </p:spPr>
      </p:pic>
      <p:pic>
        <p:nvPicPr>
          <p:cNvPr id="7" name="Kép 6" descr="A képen objektum, személy, beltéri, automata látható&#10;&#10;A leírás teljesen megbízható">
            <a:extLst>
              <a:ext uri="{FF2B5EF4-FFF2-40B4-BE49-F238E27FC236}">
                <a16:creationId xmlns:a16="http://schemas.microsoft.com/office/drawing/2014/main" id="{0FBBDA13-19A7-4558-B742-8CADD15E4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9" y="2468867"/>
            <a:ext cx="6096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E7CB35F-7D06-4512-9508-245896BE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D94E03F-E9E6-497F-8E51-EA1D65913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értünk mesterséges intelligencia alatt?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8ABD5D-A837-495E-B6FB-394E751F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0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206EBA-DB90-4DF9-B7AC-8E4D2B1F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2005 –  Autonóm robotok a seregben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251D92-1CB0-4B6B-8E69-227475E6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2005-re datálják az első autonóm robotok megjelenését az amerikai hadseregben, a Boston Dynamics nevű cég </a:t>
            </a:r>
            <a:r>
              <a:rPr lang="hu-HU" dirty="0" err="1"/>
              <a:t>BigDog-jával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pic>
        <p:nvPicPr>
          <p:cNvPr id="5" name="Kép 4" descr="A képen út, talaj, személy, fal látható&#10;&#10;A leírás nagyon megbízható">
            <a:extLst>
              <a:ext uri="{FF2B5EF4-FFF2-40B4-BE49-F238E27FC236}">
                <a16:creationId xmlns:a16="http://schemas.microsoft.com/office/drawing/2014/main" id="{B1E5B212-6668-4A0A-AB7C-E8CB5FE9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38" y="2666031"/>
            <a:ext cx="6270137" cy="35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16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088061-B104-4EF7-BD2B-55AFBBC3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2010 – Microsoft Kinect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E5A63-D495-4497-A580-D432AF8AA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Megjelenik a Microsoft Kinect az Xbox 360-hoz, az első játék eszköz az emberi mozgás érzékeléséhez, 3D kamerával és </a:t>
            </a:r>
            <a:r>
              <a:rPr lang="hu-HU" dirty="0" err="1"/>
              <a:t>infra</a:t>
            </a:r>
            <a:r>
              <a:rPr lang="hu-HU" dirty="0"/>
              <a:t> érzékelővel, </a:t>
            </a:r>
          </a:p>
          <a:p>
            <a:r>
              <a:rPr lang="hu-HU" dirty="0"/>
              <a:t>Így az Xbox játékokat mozgással is lehetett vezérelni. </a:t>
            </a:r>
          </a:p>
        </p:txBody>
      </p:sp>
      <p:pic>
        <p:nvPicPr>
          <p:cNvPr id="5" name="Kép 4" descr="A képen korcsolyázás, férfi, személy, beltéri látható&#10;&#10;A leírás teljesen megbízható">
            <a:extLst>
              <a:ext uri="{FF2B5EF4-FFF2-40B4-BE49-F238E27FC236}">
                <a16:creationId xmlns:a16="http://schemas.microsoft.com/office/drawing/2014/main" id="{CA3D1E8C-AEB4-4AF9-9C45-D36F2EA0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78" y="2827343"/>
            <a:ext cx="4827444" cy="37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3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1F373C-E5FE-406B-979C-25280107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2011 – Siri intelligens virtuális asszisztens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1E1E4A-D9D6-48DF-968F-EED15C07E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Office 97-el megjelenik Gem Géza (Clippy) az MS Office asszisztens. Még nem voltak mesterséges intelligencia alapjai, sok kritika is érte, de elindított valamit</a:t>
            </a:r>
          </a:p>
          <a:p>
            <a:r>
              <a:rPr lang="hu-HU" dirty="0"/>
              <a:t>2011 Az iPhone 4S készülékkel megjelenik az Apple Siri, az intelligens virtuális asszisztens.</a:t>
            </a:r>
          </a:p>
          <a:p>
            <a:r>
              <a:rPr lang="hu-HU" dirty="0"/>
              <a:t>2012-ben ezt követte a Google </a:t>
            </a:r>
            <a:r>
              <a:rPr lang="hu-HU" dirty="0" err="1"/>
              <a:t>Now</a:t>
            </a:r>
            <a:endParaRPr lang="hu-HU" dirty="0"/>
          </a:p>
          <a:p>
            <a:r>
              <a:rPr lang="hu-HU" dirty="0"/>
              <a:t>2014-ben pedig a Microsoft Cortana és az Amazon Alexa</a:t>
            </a:r>
          </a:p>
          <a:p>
            <a:endParaRPr lang="hu-HU" dirty="0"/>
          </a:p>
        </p:txBody>
      </p:sp>
      <p:pic>
        <p:nvPicPr>
          <p:cNvPr id="1026" name="Picture 2" descr="data:image/jpeg;base64,/9j/4AAQSkZJRgABAQAAAQABAAD/2wCEAAkGBxISEhUSExMVFRUXGBcVFRYXFhgXGBUVFRUYFxUVFRUYHiggGBolHRUVITEiJSkrLi4uFyAzODMsNygtLisBCgoKDQ0NFQ8PFS0dFR0rMC0tLi0tLy81NS43LTcuLS0rLTg3LS8rLDc3LS0tKzctKy0rLTc3LS0tKys3Ky0tN//AABEIARMAtwMBIgACEQEDEQH/xAAcAAABBQEBAQAAAAAAAAAAAAAAAQMEBQYCBwj/xABQEAACAQIDAgcLBwkHAwQDAAABAgMAEQQSIQUxBhMiQVFhkRQVFjJSVHGBkqHRByNjk6Kx0hdCU2Jyc5TT4SQzNIKEs8GD4vBDo8PxZHSy/8QAGQEBAQADAQAAAAAAAAAAAAAAAAECAwUE/8QAJBEBAAICAgIABwEAAAAAAAAAAAECAxEEMRJhFCJRUnGBkSH/2gAMAwEAAhEDEQA/APOOD3ArE4pUkUKkTmwdmBv84ImIQa6Mw326qOEnBhsNLDEhaQyRxtfLYcbI7IEHrUWvrrVfhkkAAEjqBuAYgDW+gB6daliCQ2vK+hBF2bQjcRrvFXQu9p8FMNh1mZjPIscXGqySxAMyzJBImkbW5TZxr4rKCL3Ndy8DYY5I0kGIIeKViweNbSwRvJIgBjJI5FrjQXBDPfTPrgWtlzm3Rc23i+nqHYK67kfT5xurU6C2Ww9RI9FNCLsuHDtOBKXWEk2sy5tTyFeQgBRqMz20sTbov+FmyMHDGMimOU2KKskjq4uLl1mRGCkXKyLdWsRVN3t/Wrs7PZrXcmwCi5JsqiyqL7gOYU0KjJRxdWvez9ajvb100iq4utHwL2DFinkEocheKUZSRYyyZb8lWNwAbXAW/jEVB72ddKmAYaqxFwRobXB3jTmppVjhODUQhnlkcs0cSyrHmSJrAxGQsrEsykSFUdQQ1iedQXI9i4ZtoQ4Xi3Rcvz6mUtaQwtLlDhQQF5IOm8Gqs4BvLO4L/lFrL6NBp1CgYJs2bOc3lXN93TvpoaTC8FsDiUbiHs+eFQRIzRq1i+IVGdVLgRKzgkbwRWa4VbPihxckcIIjHFlAxuQHiR9SetjQuBI0Dka7hccxH3Ej1mh9nkm5a56TqdNBvpoVOSjJVqNmddHez9amhVZK2uztlRLh5HvhV4uGOW0wRmxBkg41rZlLhATxYEZU3ViSTpWf72/rVNwkk8ahElsFJK8lGKE6kxswJj115JGutNBldjQPj0w6zLxLyKBIrZgquMwQORYsL5b9NusVY/KDwYhwTQ8UWUyCQtE7BmUIwCPcczA7ukG3VTHZvXXTbOJ1LXOmp1Om7WmgxjMIqxowUgnfe2l7kBuzTQaA3ra4Lghgzge6GsZRAJeLLvmd+JElgA43k2Fh21kWwLEAFtBew6Lm5rri5VFhNIANwDsAPQAaaHO0cBGcLx/FdzuJTGIyXPGrlU3HGG4Iud2nuuVExiO1s8jPbdmYta++1zpSU0JmBS5A9Z9AFWqIvkjtb41W7NOp/ZNaHg8w45UJIEoaBuoTKYwT1Asrf5aqIqqvkj7XxpMg8kdrfGtVK+VJDexwAZBp+fLEIwR05cSrv/1K6xmDSbEYn5pc0co/Olu4yTNIHClib8WCBGoY+KNTcBlLL5I7W+NKMvkjtb41pMTghHDLlhF3wySG6TLlK4zIzIrSMVGQI3KJ3g2AOWoOz8EGjRlg48s7rIbuvFKoQrylIVCcztmcMvJ3clrhUhV8kdrfGjKvkjtbq661WztgxuEEkXPhbsnHWdZmjD3kZspuHvyFsugzHe2dx+RoI5VjWMs0yEKXIIjWFlPLZjf54g620GgoI+RfJHa3xpMq+Sva34q0mKcDHYskZrLiyVJIB+ak0JBBt6CPSKTD4CJ4xIIrsyRNxSrPIozSYhHYLG4kteFBqxAL251sGbKL5I+1+KlAXyR2t8a1O0tnqFJjgMxiWNEDFzlRsTj7llhYFz82g0Ntb1WPgo+6ngA0a6Jdj83MygohbntJ82b81zvFBU5V8kdrfGlsvkjtb41oo9lx5kVYeN+d4mdgZPmyixB3BVgqXZpmDOCtkGmjXZ70KQXVWaMYVpBJygpkUlb3vvuPF6jppQUQy+SO1vjS2XflHa3xq62Rs+GSMO4I1aBjm3TSsggkI6AHlNtx7nPSan4fCqiugjDsoxMTKTIQZY8LCZSqqw1zmQXHMo6BQZbKvkjtb40GMA2KAc+ubn3c9aHaLLnlcRqHhTCyK93JY5YVIkVmKFeVuCjcN9zeu2riGKxI7SOwXjC8hYsTOkb5Rm1yABbdJZ23MKCuyr5K9rfipCq+SPtfipc1IaAyr5I7W+NNSovk26wWv7zaniaZkoKjGpYkdBorraXjGigkYTKosGGu88rs3bhU5GXyh2N8KpsKpNgN5q1XD/re40EgMvlDsbp9FIrjyh2N8KbEA8r3GgwDp9xoHS678w1vzNvPqpFddeUNepvhXIgHle40nEDyvcaDvOvlDq0bTn006aCy+UOxvhXPEjyvcaTiAfzh2Gg7LL5Q7G+FKGA/OH2vhXAg/WHYaQwDyvcaB9cRZSgcAZlfcfGRXVSDbTSVx66XCYri2V0Zcym6kqWseYgFSLjePRUfuceV7jSCAeV7jQOZxryhrv0bX06a0udfKG/obot0U3xA6R2GgQDyvcaDtWXyh2N8KA6+UOxvhXHEDyh2Gl4keV7jQdF18odjfCjMvlDsb4VzxA8odhoEA8odhoOgV8odjfClzL5Q7G+FNmAeV7jQMOPK9xoO848odjfCmpXXyr9QBv7xS8QPK9xpuTD33EE+se+gq8a+Yk9OtFc4migf2aNf8p+6tZwN2CcdiRBmyjI0jWsCVSwyqSLAksoud1ybG1qyWzWAOp3gj3aVcYWd42DI7xuNzIzIwvcaMtiNKDU7U4JvDgzi2jsTM8ZUSgjDhJjFYnL88SylbjLbQ210Y2WmEOEnmfCs7wcQpIxLKJDMzgmwQ5LZN2t781UDYuTLkMkhTNnyF2KZzvfITbMbnlWvqadgx7JFLCLZJjGXvv8AmixTKb6eMb0FmODUhd0zJdBhifGt/a2iVLac3HLf0G16fXgtqF7qh1xAweizEd0kaRghNRqLv4o6ajrwpmC2yw3tAGfI2d+5WR4c5z2NjGoNgLjfzERV29MCCMmmKGNHJP8AfC3X4mm7f10HOD2W0jyqzLGsKlpnbMQgVwlgEBLMWZQABrerEcGCLs88SxXgyyZZGEi4kMYmVQmYeIQQwFrHoqrwu1pI3kkARuNDCRHUmN1dsxBAIIswBBBBBA1p7E8IJpAykRhSYSFVSAgw6ssSRi+iAO2huT09IEWx3OJbDMyqyNIjGzuLxXzZFRSzk5TYAXN60GzuCKhwk92zTYMKRnQmHEiUnMjgMjcgCxFxY1n4tvSrPLiLRl5hKJFKtkZZjeRbBgwGulmvpvqWnC6cFCqwLxZgKBY2AHc2fiVtn3ASMNLXAHPckIOzNm8aJXMiRpCgkdmDNyS6poqKSTdxparZuB7CQxd0Ql1lihfSQBGxCs2HOYoAwawGl7FgDz2osNjmRJY1taZQj3BvlV1cZeg3QdOl6nS7dklaQyMEEzwvI0aXZTh1KxmNS4F7HW539FBGxuzWiWJnIUyh2CHRkVZDHd76AFle3UprQYPgjllhEjZ4neWIkLLHy48O8oyGVFzocos66Gxqq4QbeOJxjYpQV5SmIHLdFj8S4GlyRmI1F2NPnhdNfMI8Op415yVR9ZZI2idyTISbq5Fuawta1iCQ8GJDCkwdSGMCtyJQq90sEjyylAkhBYBghNuunxwTu2XuqG/H9yeLMR3SQSIwQm7pfxR0mozcLJ7G8cBJEGZzG+ZjhmVoSxD2BBQaKADrpziNFwgmUhhkuMV3b4p/vujf4mu7f10Fhh+CbuUyTRupWZiUSZmzYdkSVEiCZ5DeRSMo1FzzVS43BmOVoSykq2XNqq621OYAqBfW4uLGpMW3pAqoY4XRTKwWRCReZkZjcMGBBjWxUgjXU3qNtLaT4iVp5SpdstwBZbKoVVte9rKBqb9ZOtBs/wAmMpnMAxUN+KEynKbvdiuULe4UEePrvGlYJebdU47ZmzM+ZQzIIgwRVMUQBXioLC0KZWK8mxsTrqbwrjdQFNyV2xptzQVe0fGb00V3j0vdh/mHRzX9FFAxhqtIBJbTPbmtmt7qgbOGvoBPu0q4wUDSuEWxY31JAACgszMx3KFDEnoBoGzxv0n26W0n0n2qs4NkNJbipI5BmysV4wZDlZxmEiK1iEexAIuttDUOTDMqI7WGfVFJ5bJ+ky8yE6Ak62NrgEgIxEv6/wBqltJ9J9qnocPJIbIjuQLkIpYgdNgDpTsmCYRCU2ynLbp5bTqNLdOGk7V6dAifOfSfaotL9J2tXbIddDoATpuBtYnqOZdesdNdz4WRDZ43U2zEMrKcpNg1iN1za9AyBL9J9qktL9J9qnxA9icjWAuTlNgOTqTbdyl9odNIIHyGQIxRd7hTlB6C1rA6jtoGgJfpPtUHjPpPt1MxWz5YzICpIido3cBigZWykZ7W39PSKRcDMb2ikOhOiNuXRju3A3BPNagigSfSfark8Z+v9qpXcUuZU4qTMwzKuRszDpVbXI0Oo6KXDYJ5HKAcoK7FSDf5tSzLa183JIt00EUCT6T7VHzv0n2qkrgpSxjEUhcC5QRtmA01K2uBqO2mSh6Duzbj4tr5vRbW9BxaX6TtahRL9J9qncRA8dg6MhIzAMpUkcxAO8ab6kY7Z0kJIdCACVD5WyMRvCuQAf6UEG0v0n2qW0v0n2qkdwyhxHxUgc6hCjZyOkLa5Gh5uY0DCSkMeLey3znI1ky78xtybc96COeM+k+1TUhkAuS49Oan702zkUFViJ28pvaPxoo2gtmIG69JQObN3n9k1ebKxKxvdgSjLJG+W2YLLGyEqDoWGa4BIva1xe9Uezd5/ZNXWycC08gjUqpIY3ZlUclS29iOigu9i7ShwpOVzLmIzHiyFVVD2GVjymLFL6WAU6nNpCmxSYnK0r5JtRJJlFpVSMmNiARaQZFj6wUI1UhoaYGQtlC3bKj2BU8mTJka4NiDxkftCpB2FiBYGMAklADJEGLqoZo1UvdnAIOQDNruoHNkYqJFbjDY54nFw7KRGJL2VGUcYCy5S118bdUjbW0opVZUubyBxdbaCfHyfdiovf0VWDZ8hUOFuCFYAMpfK5yo3FA5wrEgBiLEkWOop7EbLeOLjXK/3vFWVkcXCktdkYgMLWKnUX1tQWeG2iIY8PI6kvmjDDk3bD4dw8bDrLMii/mi01FjIVibDmVnziT54o1kLvA4XKSWNzhzmI52Fr2Jquj2VMQpCA5slhmTNaVgsTFM2ZVYlQGYAHMNdRTWJwUkYBcAAlluHR+UmXMpyMcrDMt1NiLjSgtNr7TRoUhjdyqlc1xlDZMNh4g1rn86OSw5gRRh8bAISpJDHDzw6q7Mry8bYqc+RYuWh0XNmvvGtUlFBp8ZtXDuZmBPzi4tFzK5YGd52Qg58ix2kQmy5s19++uZeECtNnLOR3cMSL3/ALpDyNL7wNAOasyaKC6wm01yBGbUnEZs6F0YTHDsBIAQ1iYXN1Nw2U7ia574oMRLIrPlaKWNSSxbM8Bj3sxbLmJtckhbXuap6WgvMNtCHi0VibokQ5Suyni5cS1lVGW7gSxZS3J8YaaGpU+3ouMMoDO3H84tmwgxPdIQ66Pmslt2VQKzINLQWm2MYjRrGhBs8khYJIurhRrxruxY5btY23atqas323CuIfEB3kDtB80VsVEMsT5iS1iQIiq2/Sa21vl7UCg0abVhCGHkMGWQZ+LnCAu8D2ZTKZCG4k3sbAsNG5RPU23YzJhmu2WJyX0IBHFwx5gpZibiNt5JsdTqazVIaBV0puU13TUlBXbS8c+n/iik2l45oop3ALYFukEDr6T6KuNkYoRSrIQWAzAgGxsylTYkb7NeqWDEnoXo3c1S0xB/V7KI0mH2xEhziNy/FwxG7rly4d4bMBlvdlgUEbgSd+lmI9rASQvlPzWIfEEX8YO8LZd2h+Z39dU3dB6B2CkGIPQOyg0OF4QmNYyqkuiwJa0YQjDmKzXVBIbiFQVLWBJPMAIeJxcPE8REjgcYJMzsCfEKZAFA3X8bn10FVZxB/V7BSDEHoXsFBosJtxI5FnCOZbQq4zLkywtESUGW+ZhAosdFzE66WrlxScUImVjZpZAQwHKeONUuCDoDHc9IPNVd3QegdgoOIPV2UD16L0ycQersoE56B7IoHaWmu6D+r2Ud0HoHYKB2kvTXdB6B2UpxB/V7BQOUtMjEHoXsoGIPQOwUD1ANMnEHoHYKO6D1dlA9ekNNCc9A9kUvdB/V7KB003JSd0HoHYKakxDdQ9AF+3moIO0Tdm9P3UU1iKKgm7B2e2ImSFSFzE3Y7kVQWZj6ACa2AwOz15Iinlt+eZshb/IsZA9F6z3Ak/Pt+4xH+y1aXZHCSbDLljEfj57srE5suXeGGlubrNFcrBs/nw8o/wBQ38qu+5dm/oZfr2/l1VSzlmLHeSSfSTfSkQkkAC5JsAN5J3AVBZtDs7zeU/6g/wAquRDs/wA2k/iT/Kp4cHcRbcoO/Lm1+63vqplBUlWBBBsQeYigsHhwA34aT+JJ/wDipBHs7nw8v8Qf5VVcr61O2fsiaZc6gBd2ZjYG2+1BKEWzf0Mv17fy64aPZ3Nh5T/qD/Lqr26jYS3Gjxr5cuoJG8X5j6ahwYHG4lA8arEjeKWJzMOkabqC4xWI2XGLvBIP9Sbn0ARXrYcE+COytoQcfCZgAxRlZ9UYAGx9RBHp5jcDxba+ypoHyzAhiLg3uGHSDz16/wDIK1sLiP3w/wBtaDR/krwHTL9YaX8lmA6Zfb/pWq400caaDKD5K8B0ye3/AEpfyWYDpk9v+larjTQZrak6UGV/JZgOmX2/6UfkswHTJ7f9KuDwkwo07oi9sUeEuF84i9oVn4X+ksPOn1hT/kswHTL7f9KPyWYDpl9v+lW/hLhfOIvbFOQbfw7tlSZHbflU5jbpsNaTS8dxKxes9So/yWYDpl9v+lQ9q/JPhDGeKkkR7aEtmF+bMpGo9BFbSPEhtxvbeOcekbxSvIbGsGT5d2jh2jd43FmRijDrU2NurSirDhkf7bif3rffRVDnAy/HsBYEwzi53C8TC57aks9iRUTget5nH/4+I/2WoLVJErjK0nyeQLJjow24B29YQ2++sjmrU/JhtFYdpQFyFD5ork25ToQg9bZR66DZY3gw7495ExsMUtgYYivGScWIwpYoSLLfPzHp315/wkE0eJlXEEcYCMxAAVhlGVhoNCtjur0XF7FxZ4SJOInMGj8dbkKgwpjK5t181xbfyr2rA/LFill2pLkNwixxNbdnVbt6xmAPWpHNQUG0cWI2KizGwOh01F9/rrccOoOL2HhLaGTucOBcDlRNK3pGYV5iUvXs/CTCyY/g7gjArTPFxGZYxmbNFG0EgCjUkMT2UGf4V4FDwdw8x1dVw5B6zyDr6Ca6+WjZ6Q4bCRR7rtpu/u41Vd/7Rq3+UNThuDuEwUgyzOsKlDvUxrne/wCyQqnrYVL+V3Z820cFgZ8JG897m0YzECaNSCQNwutiea+tBn/lawCdw4KXe5ZQTby4Cza26UFTPkRUrBONLF1YW3g8pTf2Bb11J+XGVUwuBwl7yL84QOZY4uKufSXNv2T0Uz8isQEOIbnMiL6gpI97Gg9HooooCstw5na0cQ8VszMPKykBQerUm3orU1B2tstZwutnQkqTuII1U9gPqr0cW9KZa2v1DTyK2titFe2I2bs5XEjyZgkahiEy52LOEULm0GpuSQd26rM8GVMbPG7ElYnhVgLuHV2ZGsPHAja1tDbr0tcNsieM3RbGxB1Qgg7wQTYjqIpx9n4om5vfMr+NGLMgIQix0sCbAaV1b8rdt1vER+XMpx5iPmpMsjtbAcVNJGtyEYqCbXIHObaVvODuyliw8dgLuqu58pmAOp6Bew6hVXPsSZ2Lst2Y3JzJqTvOhq+2JLLEixSREhRZGVo9FG5WBYbtwI5rek+bm5oyYqxFonXb0cTFNMlpmut9OsXhrLn50BYegasvoIG7pseYVzINDUzFz5hbLlFwTci7W1AAUkAXtz9Vueocm41y3RfN/DEf23E/vW++ik4Zf43E/vW++iqHuBRviQlwDJHNEt92d4mCgnmudK6Me/fcEgjnBG8EcxHRVFD1Gx3gjQgjcQeY1cd+pz4zRufKeGJm9bFbn10DnEsdw91IcC3kt2GuRtaXog/h4fw0nfaXow/8PD+GmhfeE+0hHxXdeIC2t45zW3f3nj++qFoec+sn/k0d9pejD/w8P4ach25iFN1MAPSMPD+Gmg0kN93/AJc6VabH2ri8LfueaWIMbkKeSTa1yhuL2sL2voKiT8I8U/jtC3pgh/DTHfabow/8PD+GmhM2lLiMQ/GTvJK9rZnu1h0DmA6hUrZW2sdhVyQTyxJcnIDyQTvIVgQCd+lVPfaXog/h4fw0d95eiD+Hh/DTQexryzOZJXeR23s5LE9Gp5urmr075I8MyYaViLK8nJPlBVAJHVfT1GvLBtiYfoP4eH8NWEfDXaAFhiAANwEcYA+zTQ99vRevBPDjaPnI+rj+FHhxtHzkfVx/Cmh73ei9eB+HG0fOR9XH8KXw42j5yPq4/wANND3y9GavA/DjaPnI+rj+FHhxtHzkfVx/hpoe+ZqM1eB+HG0fOR9XH8KPDjaPnI+rj/DTQ97vXErAA14P4cbR85H1cfwqLj+FuPlUo+JOU6EKqISDzZlFx6qaFdwpnV8XiHU3UyvY9NmtcdWlJVdKLaUUFpwVwCT4hEkJ4sBpJMuhKRoXYA9Jtb116Fs7j5R/ZsNAqBsgVY4LBrZrZpFLMbak316t1YbgQf7Q37jEf7LVbwbSlQZUlkQXvZXZRfQXsDv0HZSRbNtx1JDRxXBIPzOH3jQ/+lXXhCf0UX1WH/lVn2lJ1JuTqT0mnsFC0sixpqzGw/5J6gLn1VBbtt9uaOL6nD/yq57+v5EP1GH/AJdSvB6LjRhzMeOIvlC9V+jo1te9qoto4ZoZGifxlNj13AIPrBBoLOTbzg2ywn/T4cf/AB1yOEL/AKOH6jD/AMqqOR9auItkImHGKxMvFRtbLYXJvu5jcmx0A3UD/hGf0UX1UH8quH4Rtv4uEf8ARw/8qqnhVhWw0Uc8REkUlgrnTxlLKbDeCAejdUTEcHbQRz46doxJbIoGgzDMAQAdbanTSgmYzh6E0VInPVBh7e1xX3Xr0v5Ndo4XaWFMsmEhSRHMb2jXK2gYMNNNDb1X0vYeKcKuC74NkucyODla3OLXU83OD1+qvTfkI0wuI/fD/bWg9K7yYPzeL6tfhR3kwfm8X1a/Cu81Gag47yYPzeL6tfhR3kwfm8X1a/Cu81R8dj0hQySNlUesk8wAGpPVViJmdQkzERuTveTB+bxfVr8KO8mD83i+rX4Vmzw2j5oZz9WPdnpPDeP9BN/7f469Hwmf7JafisP3Q0veTB+bxfVr8KO8mD83i+rX4VmvDeP9BN/7f46sNlbfOIuUw8oUaF2MYW/QOUST6Aawvx8tI3auoZVz47Tqttyte8mD83i+rX4VD2twWwM0bI2HjsQdQoVh1qy6g9YqUuI1sQVJ3XtY210I5+o2Oh6K7dtDWltfMO3MFxE8sN78W7ID0hToT1kWoqVwz/xuJ/et99LVDnA0jj2uSBxM9yN4Xize3qvUl31NqjcDBed//wBfE/7LUpqB/jK1fyYJn2hGLZrJIbaeQRz+msZrV5wH24mDx0M8l+LBKyEC9kdSpb0AkHTmBoPRMfszZsm03w0qztipbMLOFRCIgQgKsOVkTNqCNfVXnfDPAdw4qSBmJtZkJsWKMLrmtpfePVXpc+wEbay7XGMw3cgAkJ40XLLBxQAPi5fFa+bpFq8w+Una6Y3aEs0WsYCxo3lLGNWseYsWt1WoKPaGP5REfi2Gpte9hfq33qVsV1xTrh8bjJYsOqllJbMqstgihWNhozeiqriv+fvNeoYTgzgtpbLhXB9yw46Pi+PznIzlFKSFyATlY8sEAgkW6bAx8sGCaLAYVIYx3EoTJMJA5YiEiIHLoFKljmubno0vI+XjB5IcIoXKLy9BvlRANx6zT3yj46CDZOH2SkyTTKsSyGM3CCIXJJG4lrAA621qy4TYNdv4HCth8RBHNGfnklexjzIFkBABNwwBGliOegqPldwgGzcC2Qgl49bjW+GYncb8wrr5EgBFOATe6FhzA3kAI9IA7BTXyz7bgkXDYKB1kEHKkZTcBgnFolxoTbOSOa4qX8i6Ww+I6eNXsyf1NB6JRRRQFZThwrFoRzWcjozcn3gfea1dNYrCpKuVxuNwRvU2tceomt/Gyxiy1vMf5DTnxzkxzWO5YvYmz83GnIskipeKNhdWOYBjl/PIUsQvu0q3l2NAUZWRY5H4hbjxYZ2SRmXnshKqCObN1VO7wL+kHsf91Hg+v6Qex/3V0L8vHa2/PX6l4KcbJWNeG/4yu3cBlxEyoAqh2CgDQAHQCt7sPBqMNDl3cWh9JKgsT1kkk9d6rO8C/pB7H/dVlsuKSAZVlVk1OVkOhOpykNpc621rTy89MuOtYt038bDfHe0zXtIxuGsjHnFiP2gRk+1amZeen8ROWtcg21AAsL9JuSSfd1X1qO+41znufNnDP/G4n96330UnDL/G4n961FUHBPGJFiFMhyxuskTt5AljKZ/QCRVtJsqZTbinPWiM6t1qyggg1lIuurzB8HMayho8Picp1GVJAD1jT30EzvXKf/Sl+qk/DXXeeX9HJ9VL+CmfBjaHm+L9mSjwY2j5vivZkoOjseS9+Jkv08TJ+Gu49jTsbLBMT+6cfeAKZ8GNo+b4r2ZKDwY2j5vi/ZkpoSpeD+JTxsPKP8jHfrzA0ydjyHfDL64ZPw02ODG0PNsX7MlHgztHzfF+zJUDw2NL+ik+ql/BXL7GkO+GQ/8ARk/5Wm/BnaPm+L9mSgcGNo+b4v2ZKug6Nky80Mv1Un4a9S+TjZrYbDvxvJaR82U71UKAL9Z1PZXlPgxtDzfF+zJXPgztDzfFezJTQ+hO6F6RR3QvSK+fPBnaHm+K9mSk8Gdoeb4r2ZKD6E7oXpFHdC9Ir578Gdoeb4r2ZKBwZ2h5vivZkoPoTuhekUd0L0ivnvwa2h5vivZko8Gdoeb4r2ZKD6E7oXpFHdC9Ir578Gdoeb4r2ZKXwZ2h5vivZkpofQfdC9IqNtDaUUUbO7qqgXJJAAHprwU8Gdoeb4r2ZKh7R2Fio1zzQTqo1zOj5V6yToPTQQ9vYwTYiaYCweRmX9knk36NLUVDlooLjgWqHFKzgMI1klCnczRozID1ZgD6q2uBY4m8kuLVCXy8vKTa181iw5Nzaw06N1efbEkMbl7jVHTn/PUr0ddT1BP56/a+FQXr7RZWIDA2JANl1sd9L34k8oewnwqk4s/pE+1+Gu8OoDAs6MOccro05qC1bajn873D4Vz3xbyqYMsPQva3wqHiVBa6sijo5XwoLGXabX0J+/765G1X8r3D4VUtAf0ifa/DUnDhFXUo7dZa3/8ANBYd+ZPKHsr8Kj4nhBk8ZwOoAX7AKr9oYbPbi3SPp8bX3aU1h9nRKuuR25yxb3ck0HGL4WTHSPk9ZAJ9Q3D316z8kvC2WbCOMQ2do5MqsfGKlQQCeexv6jbmryLF7HVjeN0Uc45RHq0q74MYk4RHTOpzNm0zDmA6Oqg9579J1Ud+U6q8e8JT5Q7T8KXwmPSO0/Cg9h78J1Ud+E6q8gHCg9I7T8KVuFJtoRf0n8NB6/33Xqo77r1V4qeFGI5nh7HpRwoxPlw+y/xrLx9sfL09q77r1Ud9l6q8V8KcR5cPsv8AGnIOFU1+U8dv1Ve59ZOnvp4+yLens/fZeqm8RtFGUggEEWNeTLwsPOQfaH/FI/DED/7/AKViyYPhHAseJnjTRFkcKOhb3AHUL29VJTe2SZJXkuOWxbn5/VRQcQGpqNVfCalK9WBLVqQNTAajNVQ/m/8APVSXpnNSq1A7elvTOajPQPZqchjZzZfSTewA5yTzCoqknQXJ5gOcncKv8Ls7epF0Q2YbxLKBdr9KLewG4m99xBgf2TsZZNVRpv1i/Ewn9lrGRx+sotWpw/Assv8AhcKT0d1YpT6myEfZqvwWOK3O8gE685A0Bqwl4RSYUcaZGaxF1NrPc+La3J0vqNRbn57ETKq7a3AgLuD4ZybKs7K+HkY7ljxaAZCdwEqi556xuNw8kUjRSoyOhsysLFT/AOWN9xBuK+oHw6MhR1DKwsysAQwPMQd9eU/KDwbuDGLs0aNJhHNyzRR6zYNzvbIDnjvrbMvTUHl16L00rUFqIeBozUznpM1UP5qTNTOajPQPhqbkNcZqbdqgYxBpK4mNLUUkVSFNRYqkKaodvReuaL0R1ekvSUUHWajNXNIaot+C0QfFRAi4BZ/q43kHvQV6BsLYxOFhNtWjWRutpBnY9rGsBwQnVMbhy5spfi29EytFc9Xzl/VXt/AvDXwkUbePCO55B0PAeLPblBHUwqSrzzbWzpIpEAHJZJnY2O6PIfuY9lZ3hHjc7hBuX3sd/YNO2vd9sbCzoHVQzJmBQnKJI5FyyR5vzSRuPMQK8Z2pwcSKVlQ4iRxyuKkgyMoJ042bNxdiQeUDrY2rZitWu9j2XCbe4wzAlbJKY1tpyQiEX1Nzdj0c1U3C/GWijlHjRYiBx6GlWKQetJXHrrDbHx7xAhmu7MXcjcXbfa/MAAB1KKlbY2lxixxX8eWMnqSJxK5PVZLf5hWoed7VgEU80Q0CSyoo6FSRlX3AVGBpzH4jjZZJPLd39ty3/NM3rJHWagGuaKDqjNXApb0HV6bc11XDGgjymiklpKxUsZp8NURGp4PVD4akvTQejPQPXoBprPSZ6B69BNMl6XPQOGxFq9n+T/hbxgMuryBVGNiAu7hAFTHQqPHNgFkUa6A23X8Uz05hca8TrJG7I6G6upsynpBFB9WyY5ZYc+HkRgyni38dL20JAIJAO8XB5tK892vsrFca8zTwFnVUa2He2VCxWwM9weUb6nm3VhNn/KBqWnidZT42IwjiF3NgM00BBhlbTxiBUzFcO4mX/E48/wDSwYPtBf8AioH9sBY+UTbWw6STuCgaknoFZvauOZAwP9665Mt78VEdSCR+e2l+q3RcsY7hJckwxlWOhllcyykHeATyY/QotVGZL6k3J1JJuSeckneaodBovTOegvQPE0A0yHpc9A7mozUznoz0DuauWNcZ65LUHEhorhmpagaU12DRRQKDReiigL0l6KKAvS3oooEvReiigW9F6KKAJovRRQJei9FFAt6L0UUBei9FFAXpCaKKDhjSUUUH/9k=">
            <a:extLst>
              <a:ext uri="{FF2B5EF4-FFF2-40B4-BE49-F238E27FC236}">
                <a16:creationId xmlns:a16="http://schemas.microsoft.com/office/drawing/2014/main" id="{D067EAE5-5B08-41EB-8B59-08BE70FF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312" y="2989384"/>
            <a:ext cx="2410909" cy="36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233391-5AB6-C545-B25C-3BF8C54D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128" y="3179299"/>
            <a:ext cx="1368851" cy="324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24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78B1107-220C-4394-AD4E-22FB30B5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2011 - Watson AI megnyeri a </a:t>
            </a:r>
            <a:r>
              <a:rPr lang="hu-HU" dirty="0" err="1"/>
              <a:t>Jeopardy</a:t>
            </a:r>
            <a:r>
              <a:rPr lang="hu-HU" dirty="0"/>
              <a:t>!-t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C767819D-FF9F-47BC-B69F-63F70B255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IBM Watson AI megnyerte a </a:t>
            </a:r>
            <a:r>
              <a:rPr lang="hu-HU" dirty="0" err="1"/>
              <a:t>Jeopardy</a:t>
            </a:r>
            <a:r>
              <a:rPr lang="hu-HU" dirty="0"/>
              <a:t>! kvízműsort.</a:t>
            </a:r>
          </a:p>
          <a:p>
            <a:pPr marL="0" indent="0">
              <a:buNone/>
            </a:pPr>
            <a:endParaRPr lang="hu-HU" dirty="0">
              <a:hlinkClick r:id="rId2"/>
            </a:endParaRPr>
          </a:p>
          <a:p>
            <a:endParaRPr lang="hu-HU" dirty="0"/>
          </a:p>
        </p:txBody>
      </p:sp>
      <p:pic>
        <p:nvPicPr>
          <p:cNvPr id="6" name="Kép 5">
            <a:hlinkClick r:id="rId2"/>
            <a:extLst>
              <a:ext uri="{FF2B5EF4-FFF2-40B4-BE49-F238E27FC236}">
                <a16:creationId xmlns:a16="http://schemas.microsoft.com/office/drawing/2014/main" id="{F655CAA3-ADE9-4C66-ADEF-553CB2D0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30" y="2010127"/>
            <a:ext cx="76390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4D78E0-4813-4BF4-A5AE-AD14F9E0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88751" cy="1202156"/>
          </a:xfrm>
        </p:spPr>
        <p:txBody>
          <a:bodyPr>
            <a:normAutofit/>
          </a:bodyPr>
          <a:lstStyle/>
          <a:p>
            <a:r>
              <a:rPr lang="hu-HU" sz="4000" dirty="0"/>
              <a:t>2014 - Eugene chatbot átmegy a Turing teszten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3BB070-8B93-46EA-B6D3-7B25C8B1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/>
              <a:t>Eugene Goostman nevű chatbot átmegy a Turing teszten, azaz a vele beszélgetők embernek gondolták.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BAE39D-1646-479A-91EA-2FAE7914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767705"/>
            <a:ext cx="657316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CD9AD9-12B0-4446-9CB0-AA257C8C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2015 – Skype </a:t>
            </a:r>
            <a:r>
              <a:rPr lang="hu-HU" dirty="0" err="1"/>
              <a:t>Translator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BF72AE-90B2-42D5-B8B6-10A951CF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Skype instant fordító megjelenik Skype hang- és videóhívások tolmácsolására.</a:t>
            </a:r>
          </a:p>
          <a:p>
            <a:r>
              <a:rPr lang="hu-HU" dirty="0"/>
              <a:t>Microsoft </a:t>
            </a:r>
            <a:r>
              <a:rPr lang="hu-HU" dirty="0" err="1"/>
              <a:t>Translator-ra</a:t>
            </a:r>
            <a:r>
              <a:rPr lang="hu-HU" dirty="0"/>
              <a:t> építve.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DE0620A-8999-4706-844D-B1D1EF0C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446A78A-3DD3-47CA-900D-BA1B50AC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36" y="2310984"/>
            <a:ext cx="6808107" cy="38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7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839333-9BB3-4199-AB1C-20A86C86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2016 - </a:t>
            </a:r>
            <a:r>
              <a:rPr lang="en" dirty="0"/>
              <a:t>AlphaGO vs Lee Sedol</a:t>
            </a:r>
            <a:endParaRPr lang="hu-HU" dirty="0"/>
          </a:p>
        </p:txBody>
      </p:sp>
      <p:pic>
        <p:nvPicPr>
          <p:cNvPr id="4" name="Shape 109">
            <a:extLst>
              <a:ext uri="{FF2B5EF4-FFF2-40B4-BE49-F238E27FC236}">
                <a16:creationId xmlns:a16="http://schemas.microsoft.com/office/drawing/2014/main" id="{3B2EF292-CA88-48FB-AB20-D3801F9237F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52" y="1316038"/>
            <a:ext cx="8413346" cy="4735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161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14786E-312F-4B48-9BB1-BC1DC4D0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62121" cy="1202156"/>
          </a:xfrm>
        </p:spPr>
        <p:txBody>
          <a:bodyPr>
            <a:normAutofit fontScale="90000"/>
          </a:bodyPr>
          <a:lstStyle/>
          <a:p>
            <a:r>
              <a:rPr lang="hu-HU" dirty="0"/>
              <a:t>2016 – Amazon drón első csomag házhozszállítása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9036C1-9957-4B8A-B0BD-89C4FEDE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Pilóta nélküli, teljesen autonóm drón leszállította az első csomagot, az Egyesült Királyságban.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A543424-206C-48A4-A8F5-5BBC57A7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Kép 5" descr="A képen égbolt, asztal, fű, kültéri látható&#10;&#10;A leírás teljesen megbízható">
            <a:extLst>
              <a:ext uri="{FF2B5EF4-FFF2-40B4-BE49-F238E27FC236}">
                <a16:creationId xmlns:a16="http://schemas.microsoft.com/office/drawing/2014/main" id="{C69C06A8-0390-4D45-A7F5-BAC8FCE7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29" y="2168015"/>
            <a:ext cx="7365314" cy="41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7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3CDE30-D5A4-428C-91EE-A510D71E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88751" cy="1202156"/>
          </a:xfrm>
        </p:spPr>
        <p:txBody>
          <a:bodyPr>
            <a:normAutofit/>
          </a:bodyPr>
          <a:lstStyle/>
          <a:p>
            <a:r>
              <a:rPr lang="hu-HU" sz="3600" dirty="0"/>
              <a:t>2017 - Állampolgársággal rendelkező humanoid robot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2A59BB-E366-49DE-AEFE-5E3D1F9F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2017: </a:t>
            </a:r>
            <a:r>
              <a:rPr lang="hu-HU" dirty="0" err="1"/>
              <a:t>Szaudi</a:t>
            </a:r>
            <a:r>
              <a:rPr lang="hu-HU" dirty="0"/>
              <a:t> állampolgárságot kapott, </a:t>
            </a:r>
            <a:r>
              <a:rPr lang="hu-HU" dirty="0" err="1"/>
              <a:t>Sophia</a:t>
            </a:r>
            <a:r>
              <a:rPr lang="hu-HU" dirty="0"/>
              <a:t>, a humanoid robot.</a:t>
            </a:r>
          </a:p>
        </p:txBody>
      </p:sp>
      <p:pic>
        <p:nvPicPr>
          <p:cNvPr id="7" name="Kép 6" descr="A képen személy, beltéri, fal, ruházat látható&#10;&#10;A leírás teljesen megbízható">
            <a:extLst>
              <a:ext uri="{FF2B5EF4-FFF2-40B4-BE49-F238E27FC236}">
                <a16:creationId xmlns:a16="http://schemas.microsoft.com/office/drawing/2014/main" id="{D0BF8C45-CCCC-4990-865D-61D58733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36" y="3013188"/>
            <a:ext cx="5417127" cy="36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83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7DE4FB-564A-4C83-88B0-A56F8E70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2018 – Google Duplex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5D650B-F10B-4269-972D-F74B9FE3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Mesterséges intelligencia asszisztens telefonon (szóban) is képes időpontot foglalni étteremben, fodrászhoz, stb.</a:t>
            </a:r>
          </a:p>
        </p:txBody>
      </p:sp>
      <p:pic>
        <p:nvPicPr>
          <p:cNvPr id="5" name="Kép 4" descr="A képen névjegykártya, szöveg látható&#10;&#10;A leírás nagyon megbízható">
            <a:hlinkClick r:id="rId3"/>
            <a:extLst>
              <a:ext uri="{FF2B5EF4-FFF2-40B4-BE49-F238E27FC236}">
                <a16:creationId xmlns:a16="http://schemas.microsoft.com/office/drawing/2014/main" id="{575FF1B7-73AF-4E48-B811-F8BF8C747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2551401"/>
            <a:ext cx="75819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D27BD9B-90DE-4373-BD9C-E7866222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03417C8-B46B-4BEA-BC43-912AB208C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a mesterséges intelligencia?</a:t>
            </a:r>
          </a:p>
          <a:p>
            <a:r>
              <a:rPr lang="hu-HU" dirty="0"/>
              <a:t>Példák</a:t>
            </a:r>
          </a:p>
          <a:p>
            <a:r>
              <a:rPr lang="hu-HU" dirty="0"/>
              <a:t>Szintjei, kategorizálása</a:t>
            </a:r>
          </a:p>
          <a:p>
            <a:r>
              <a:rPr lang="hu-HU" dirty="0"/>
              <a:t>Mi tartozik a mesterséges intelligencia területébe?</a:t>
            </a:r>
          </a:p>
          <a:p>
            <a:r>
              <a:rPr lang="hu-HU" dirty="0"/>
              <a:t>Mesterséges Intelligencia, Gépi tanulás, Mélytanulás</a:t>
            </a:r>
          </a:p>
          <a:p>
            <a:r>
              <a:rPr lang="hu-HU" dirty="0"/>
              <a:t>Merre halad a mesterséges intelligencia, hogyan jutottunk el idág?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1371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D9C3-CD46-A642-94B9-3E6217A4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2019 – Mackmyra Intelligens Whisky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3B046-C76C-A24A-90EB-B929F73D7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Mesterséges intelligencia alkotta whisky ital - </a:t>
            </a:r>
            <a:r>
              <a:rPr lang="hu-HU">
                <a:hlinkClick r:id="rId2"/>
              </a:rPr>
              <a:t>https://news.microsoft.com/europe/features/the-story-behind-the-worlds-first-ai-created-whisky/</a:t>
            </a:r>
            <a:r>
              <a:rPr lang="hu-HU"/>
              <a:t> </a:t>
            </a:r>
          </a:p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4BD8D-04B0-E34C-9C2A-06CA32E3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9AAF9-D7E2-A34E-A146-2B71DD95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902" y="2855741"/>
            <a:ext cx="5198638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755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6F75C-6519-461E-9204-7FD3E944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tudásra van szükség?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E58289-1DFC-45DA-897E-759EA522F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CBED8F5-1ACE-4433-A59B-B272A9D3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02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B0073F4-90D5-4FC4-A6F9-BF8AC327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Kép 5" descr="A képen szöveg látható&#10;&#10;A leírás nagyon megbízható">
            <a:extLst>
              <a:ext uri="{FF2B5EF4-FFF2-40B4-BE49-F238E27FC236}">
                <a16:creationId xmlns:a16="http://schemas.microsoft.com/office/drawing/2014/main" id="{57D0CA39-3E60-483B-A521-A37FD064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665" y="0"/>
            <a:ext cx="911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FCE1-E5FF-3A41-9532-471D41E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Gépi tanulási algoritmusok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67B37C-4C30-5E43-8C1F-F14D80F6E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648" y="1202172"/>
            <a:ext cx="8398413" cy="53680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3B009-4E40-7C44-81C5-F83A992ED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7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FB91F54-51C2-41FA-A7E7-7E689DAA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Trendek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C11E7C1-CA02-4841-898F-FDD74C4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Merre halad a mesterséges intelligencia?</a:t>
            </a:r>
          </a:p>
        </p:txBody>
      </p:sp>
    </p:spTree>
    <p:extLst>
      <p:ext uri="{BB962C8B-B14F-4D97-AF65-F5344CB8AC3E}">
        <p14:creationId xmlns:p14="http://schemas.microsoft.com/office/powerpoint/2010/main" val="18644809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A40504-DB92-4020-BB3C-40E16ACF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AI trendek 2019: CB-</a:t>
            </a:r>
            <a:r>
              <a:rPr lang="hu-HU" dirty="0" err="1">
                <a:solidFill>
                  <a:schemeClr val="bg1"/>
                </a:solidFill>
              </a:rPr>
              <a:t>Insights</a:t>
            </a:r>
            <a:r>
              <a:rPr lang="hu-HU" dirty="0">
                <a:solidFill>
                  <a:schemeClr val="bg1"/>
                </a:solidFill>
              </a:rPr>
              <a:t> AI </a:t>
            </a:r>
            <a:r>
              <a:rPr lang="hu-HU" dirty="0" err="1">
                <a:solidFill>
                  <a:schemeClr val="bg1"/>
                </a:solidFill>
              </a:rPr>
              <a:t>report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B9CA246-76F7-4CD1-A52C-260BEAC20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5085" y="1316038"/>
            <a:ext cx="5642819" cy="547540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AE1676E-429F-4F4A-8612-AF3D78A6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19" y="3056447"/>
            <a:ext cx="25336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29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C4DAEF5D-2CF4-4AB3-BF38-0BC030E2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88" y="-25655"/>
            <a:ext cx="8180832" cy="69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44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F0BEBF-8B90-4C44-9DB6-DCEA6CD16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792BAB-B32E-FE48-B763-B59D30A6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657" y="7654"/>
            <a:ext cx="7033847" cy="67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088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DE380C36-D931-4777-8BAC-6C6BA2C7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/>
              <a:t>Top 10 technológiai trend 2020-ban a Gartner szerint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19DAE5-69F2-446E-81D3-80A263C92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BB73C2-77D5-2749-AF80-5F7ACA04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94" y="1292894"/>
            <a:ext cx="7296519" cy="39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33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86D61-24B0-4B4E-B4E9-E2172E9F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Szerepek és technológiák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9064AA-56C6-BE4B-B870-F89B06F42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49</a:t>
            </a:fld>
            <a:endParaRPr lang="en-US" dirty="0"/>
          </a:p>
        </p:txBody>
      </p:sp>
      <p:pic>
        <p:nvPicPr>
          <p:cNvPr id="5" name="image4.png" descr="A képen szöveg látható&#10;&#10;Automatikusan generált leírás">
            <a:extLst>
              <a:ext uri="{FF2B5EF4-FFF2-40B4-BE49-F238E27FC236}">
                <a16:creationId xmlns:a16="http://schemas.microsoft.com/office/drawing/2014/main" id="{B5AA8DB3-A8D8-BE40-B770-061688F9AF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175935" y="1219486"/>
            <a:ext cx="9840129" cy="5534090"/>
          </a:xfrm>
          <a:prstGeom prst="rect">
            <a:avLst/>
          </a:prstGeom>
          <a:ln w="88900">
            <a:solidFill>
              <a:srgbClr val="FFFFFF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06222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44D84E-0907-4AC3-BF99-26BA092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 a mesterséges intelligencia (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)?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BAC4EA16-F3FE-421B-8092-E97BE2C29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Hol tartunk ma?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598C8-F195-48E9-9C8F-41DA299B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Egyre több alkalmazás, termék és szolgáltatás </a:t>
            </a:r>
            <a:r>
              <a:rPr lang="hu-HU" dirty="0" err="1"/>
              <a:t>pl</a:t>
            </a:r>
            <a:r>
              <a:rPr lang="hu-HU" dirty="0"/>
              <a:t>:. Mobil appok</a:t>
            </a:r>
          </a:p>
          <a:p>
            <a:r>
              <a:rPr lang="hu-HU" dirty="0"/>
              <a:t>Adatcunamiban élünk, közben pedig nehéz kihalászni a számunkra fontos információkat.</a:t>
            </a:r>
          </a:p>
          <a:p>
            <a:r>
              <a:rPr lang="hu-HU" dirty="0"/>
              <a:t>Miközben a technológiai fejlettség is elérte a szükséges szintet</a:t>
            </a:r>
          </a:p>
          <a:p>
            <a:r>
              <a:rPr lang="hu-HU" dirty="0"/>
              <a:t>A felhasználói igények is egyre inkább növekednek az automatizálása és a személyre szabott megoldásokra.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9832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19713-144A-F346-904A-1D0374BB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b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Gartner 2019 Magic Quadrant for Data Management Solutions for Analytics (DMSA)</a:t>
            </a:r>
            <a:endParaRPr lang="hu-HU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C6ADB-2DFB-C14F-9906-F0801E99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50</a:t>
            </a:fld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678F89-B2DD-C943-BC19-91F0798947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9996" y="1134450"/>
            <a:ext cx="5512008" cy="572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30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CD218-1928-D04C-A702-731A7EF0D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Gartner 2020 Magic Quadrant for Data Science and Machine Learning Platforms</a:t>
            </a:r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C607D-3236-5E43-9ABD-BE5A6C76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51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BE1BD52-C465-CB4F-A654-8E0C468E3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889" y="9877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pic>
        <p:nvPicPr>
          <p:cNvPr id="1025" name="Picture 81" descr="Gartner MQ 2020: Data Science and Machine Learning Platforms">
            <a:extLst>
              <a:ext uri="{FF2B5EF4-FFF2-40B4-BE49-F238E27FC236}">
                <a16:creationId xmlns:a16="http://schemas.microsoft.com/office/drawing/2014/main" id="{D8FC4E3F-4544-4744-ACB2-7BE8333D0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893" y="1267369"/>
            <a:ext cx="5446996" cy="544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8487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3F11-0A77-3C48-B044-8F2393C1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b="1">
                <a:effectLst>
                  <a:glow>
                    <a:srgbClr val="000000"/>
                  </a:glow>
                  <a:outerShdw sx="0" sy="0">
                    <a:srgbClr val="000000"/>
                  </a:outerShdw>
                  <a:reflection stA="0" endPos="0" fadeDir="0" sx="0" sy="0"/>
                </a:effectLst>
              </a:rPr>
              <a:t>Gartner 2020 Magic Quadrant for Magic Quadrant for Analytics and Business Intelligence Platforms</a:t>
            </a:r>
            <a:endParaRPr lang="hu-HU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CC19-0920-7346-9BD0-A8D42252C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3D4EB-7DF8-0A4B-AA53-66451ECF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52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2B5E98F-6CAC-CD44-9441-DFABD7395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pic>
        <p:nvPicPr>
          <p:cNvPr id="2049" name="Picture 100" descr="Magic Quadrant for Analytics and Business Intelligence Platforms">
            <a:extLst>
              <a:ext uri="{FF2B5EF4-FFF2-40B4-BE49-F238E27FC236}">
                <a16:creationId xmlns:a16="http://schemas.microsoft.com/office/drawing/2014/main" id="{EEA6E6AE-BF93-3F44-B9D7-9F029A36F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603" y="1315622"/>
            <a:ext cx="5446997" cy="544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316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/>
              <a:t>Köszönjük </a:t>
            </a:r>
            <a:r>
              <a:rPr lang="hu-HU" dirty="0"/>
              <a:t>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44D84E-0907-4AC3-BF99-26BA092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 a mesterséges intelligencia (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)?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BAC4EA16-F3FE-421B-8092-E97BE2C29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598C8-F195-48E9-9C8F-41DA299B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Shape 198">
            <a:extLst>
              <a:ext uri="{FF2B5EF4-FFF2-40B4-BE49-F238E27FC236}">
                <a16:creationId xmlns:a16="http://schemas.microsoft.com/office/drawing/2014/main" id="{C6D5D195-EF64-49E9-925D-5D2F2FAB90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036" y="1636297"/>
            <a:ext cx="5951662" cy="3610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55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EB00E8F-D1FD-4774-95B3-AD2F6F20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Néhány példa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8996DA28-F6D9-42FE-A7D0-C7C52329A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678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ép 41">
            <a:extLst>
              <a:ext uri="{FF2B5EF4-FFF2-40B4-BE49-F238E27FC236}">
                <a16:creationId xmlns:a16="http://schemas.microsoft.com/office/drawing/2014/main" id="{5BDC505A-4529-4295-BAD6-AACB59E47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0" r="17928" b="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2172FE21-51C3-4F34-9DFF-9E5D7887C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2" r="20849" b="2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46" name="Kép 45" descr="A képen személy, ruházat, mosolygó, színes látható&#10;&#10;A leírás teljesen megbízható">
            <a:extLst>
              <a:ext uri="{FF2B5EF4-FFF2-40B4-BE49-F238E27FC236}">
                <a16:creationId xmlns:a16="http://schemas.microsoft.com/office/drawing/2014/main" id="{C8788C32-0886-4929-83BA-747E00F0B3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7" r="4883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30" name="Kép 29" descr="A képen égbolt, padló, berendezés, talaj látható&#10;&#10;A leírás nagyon megbízható">
            <a:extLst>
              <a:ext uri="{FF2B5EF4-FFF2-40B4-BE49-F238E27FC236}">
                <a16:creationId xmlns:a16="http://schemas.microsoft.com/office/drawing/2014/main" id="{E5E47CFE-C57A-477D-9BA5-882264D09B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4" r="-3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38" name="Kép 37" descr="A képen út, kültéri, égbolt, autó látható&#10;&#10;A leírás teljesen megbízható">
            <a:extLst>
              <a:ext uri="{FF2B5EF4-FFF2-40B4-BE49-F238E27FC236}">
                <a16:creationId xmlns:a16="http://schemas.microsoft.com/office/drawing/2014/main" id="{F23DF6F5-160E-4AB3-BCD0-A338ED642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80" r="6984" b="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49" name="Kép 48" descr="A képen kültéri, világos, elektronika, forgalom látható&#10;&#10;A leírás nagyon megbízható">
            <a:extLst>
              <a:ext uri="{FF2B5EF4-FFF2-40B4-BE49-F238E27FC236}">
                <a16:creationId xmlns:a16="http://schemas.microsoft.com/office/drawing/2014/main" id="{97555462-5602-4500-9F36-DF008BB30C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016" r="2351" b="-4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beltéri, ülő, fal, felül látható&#10;&#10;A leírás teljesen megbízható">
            <a:extLst>
              <a:ext uri="{FF2B5EF4-FFF2-40B4-BE49-F238E27FC236}">
                <a16:creationId xmlns:a16="http://schemas.microsoft.com/office/drawing/2014/main" id="{866E3D7A-2DC8-424A-892F-163A12C4B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2" r="-9" b="-9"/>
          <a:stretch/>
        </p:blipFill>
        <p:spPr>
          <a:xfrm>
            <a:off x="6176433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Kép 4" descr="A képen személy, férfi, tartás, beltéri látható&#10;&#10;A leírás teljesen megbízható">
            <a:extLst>
              <a:ext uri="{FF2B5EF4-FFF2-40B4-BE49-F238E27FC236}">
                <a16:creationId xmlns:a16="http://schemas.microsoft.com/office/drawing/2014/main" id="{CC19B68E-C4B3-40CD-AF01-DCC0AF222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" r="11520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3E50CA41-39BC-463C-9556-556509A1F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4" r="2685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3" name="Kép 2" descr="A képen fű, kerítés, kültéri látható&#10;&#10;A leírás teljesen megbízható">
            <a:extLst>
              <a:ext uri="{FF2B5EF4-FFF2-40B4-BE49-F238E27FC236}">
                <a16:creationId xmlns:a16="http://schemas.microsoft.com/office/drawing/2014/main" id="{F377DF56-E962-4CA6-9C6B-0355A88F31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25" r="13820"/>
          <a:stretch/>
        </p:blipFill>
        <p:spPr>
          <a:xfrm>
            <a:off x="1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6" name="Kép 5" descr="A képen térkép, beltéri, épület, szöveg látható&#10;&#10;A leírás teljesen megbízható">
            <a:extLst>
              <a:ext uri="{FF2B5EF4-FFF2-40B4-BE49-F238E27FC236}">
                <a16:creationId xmlns:a16="http://schemas.microsoft.com/office/drawing/2014/main" id="{B474628E-9E72-4A78-9EA9-037B731054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104" b="3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066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9d5173b9-cce4-49bf-87fc-5ad4908b0ccf"/>
    <ds:schemaRef ds:uri="http://purl.org/dc/terms/"/>
    <ds:schemaRef ds:uri="740ca137-556d-4ba7-9f00-9f05a5f8f8be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2749</Words>
  <Application>Microsoft Macintosh PowerPoint</Application>
  <PresentationFormat>Widescreen</PresentationFormat>
  <Paragraphs>312</Paragraphs>
  <Slides>53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Segoe UI</vt:lpstr>
      <vt:lpstr>Segoe UI Semibold</vt:lpstr>
      <vt:lpstr>Titillium</vt:lpstr>
      <vt:lpstr>Wingdings</vt:lpstr>
      <vt:lpstr>Thème Office</vt:lpstr>
      <vt:lpstr>Office Theme</vt:lpstr>
      <vt:lpstr>Mesterséges Intelligencia, Adattudomány - alapok</vt:lpstr>
      <vt:lpstr>A képzés tematikája</vt:lpstr>
      <vt:lpstr>Bevezetés</vt:lpstr>
      <vt:lpstr>Tartalom</vt:lpstr>
      <vt:lpstr>Mi a mesterséges intelligencia (Artificial Intelligence)?</vt:lpstr>
      <vt:lpstr>Mi a mesterséges intelligencia (Artificial Intelligence)?</vt:lpstr>
      <vt:lpstr>Néhány példa</vt:lpstr>
      <vt:lpstr>PowerPoint Presentation</vt:lpstr>
      <vt:lpstr>PowerPoint Presentation</vt:lpstr>
      <vt:lpstr>Mi a mesterséges intelligencia?</vt:lpstr>
      <vt:lpstr>Az AI szintjei, kategorizálása</vt:lpstr>
      <vt:lpstr>MI kategorizálása – a leggyakrabban használt definíciók</vt:lpstr>
      <vt:lpstr>Emberi módon gondolkodó rendszerek</vt:lpstr>
      <vt:lpstr>Racionálisan gondolkodó rendszerek</vt:lpstr>
      <vt:lpstr>Emberi módon cselekvő rendszerek</vt:lpstr>
      <vt:lpstr>Racionálisan cselekvő rendszerek</vt:lpstr>
      <vt:lpstr>Mesterséges Intelligencia</vt:lpstr>
      <vt:lpstr>PowerPoint Presentation</vt:lpstr>
      <vt:lpstr>Mesterséges Intelligencia  vs Gépi tanulás (Machine Learning) vs  Mély tanulás (Deep Learning)</vt:lpstr>
      <vt:lpstr>Mesterséges Intelligencia, Gépi tanulás, Mélytanulás</vt:lpstr>
      <vt:lpstr>Mesterséges Intelligencia, Gépi tanulás, Mélytanulás</vt:lpstr>
      <vt:lpstr>Mesterséges Intelligencia piaca 2016-2025</vt:lpstr>
      <vt:lpstr>„Nagy áttörések”</vt:lpstr>
      <vt:lpstr>Mesterséges Intelligencia – főbb állomásai 1</vt:lpstr>
      <vt:lpstr>Mesterséges Intelligencia – főbb állomásai 2</vt:lpstr>
      <vt:lpstr>Deep Learning kialakulása</vt:lpstr>
      <vt:lpstr>Adattudomány története</vt:lpstr>
      <vt:lpstr>2002 – Az első robotporszívó</vt:lpstr>
      <vt:lpstr>2005 – ASIMO: humanoid robot az étteremben</vt:lpstr>
      <vt:lpstr>2005 –  Autonóm robotok a seregben </vt:lpstr>
      <vt:lpstr>2010 – Microsoft Kinect </vt:lpstr>
      <vt:lpstr>2011 – Siri intelligens virtuális asszisztens</vt:lpstr>
      <vt:lpstr>2011 - Watson AI megnyeri a Jeopardy!-t</vt:lpstr>
      <vt:lpstr>2014 - Eugene chatbot átmegy a Turing teszten</vt:lpstr>
      <vt:lpstr>2015 – Skype Translator</vt:lpstr>
      <vt:lpstr>2016 - AlphaGO vs Lee Sedol</vt:lpstr>
      <vt:lpstr>2016 – Amazon drón első csomag házhozszállítása</vt:lpstr>
      <vt:lpstr>2017 - Állampolgársággal rendelkező humanoid robot</vt:lpstr>
      <vt:lpstr>2018 – Google Duplex</vt:lpstr>
      <vt:lpstr>2019 – Mackmyra Intelligens Whisky</vt:lpstr>
      <vt:lpstr>Milyen tudásra van szükség?</vt:lpstr>
      <vt:lpstr>PowerPoint Presentation</vt:lpstr>
      <vt:lpstr>Gépi tanulási algoritmusok</vt:lpstr>
      <vt:lpstr>Trendek</vt:lpstr>
      <vt:lpstr>AI trendek 2019: CB-Insights AI report</vt:lpstr>
      <vt:lpstr>PowerPoint Presentation</vt:lpstr>
      <vt:lpstr>PowerPoint Presentation</vt:lpstr>
      <vt:lpstr>Top 10 technológiai trend 2020-ban a Gartner szerint</vt:lpstr>
      <vt:lpstr>Szerepek és technológiák</vt:lpstr>
      <vt:lpstr>Gartner 2019 Magic Quadrant for Data Management Solutions for Analytics (DMSA)</vt:lpstr>
      <vt:lpstr>Gartner 2020 Magic Quadrant for Data Science and Machine Learning Platforms</vt:lpstr>
      <vt:lpstr>Gartner 2020 Magic Quadrant for Magic Quadrant for Analytics and Business Intelligence Platforms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Mesterséges Intelligencia, Adattudomány - alapok</dc:title>
  <dc:creator>Tarcsi Ádám</dc:creator>
  <cp:lastModifiedBy>Tarcsi Ádám</cp:lastModifiedBy>
  <cp:revision>14</cp:revision>
  <dcterms:created xsi:type="dcterms:W3CDTF">2020-07-05T09:20:50Z</dcterms:created>
  <dcterms:modified xsi:type="dcterms:W3CDTF">2020-07-05T20:46:35Z</dcterms:modified>
</cp:coreProperties>
</file>